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6" r:id="rId2"/>
    <p:sldId id="287" r:id="rId3"/>
    <p:sldId id="288" r:id="rId4"/>
    <p:sldId id="295" r:id="rId5"/>
    <p:sldId id="296" r:id="rId6"/>
    <p:sldId id="290" r:id="rId7"/>
    <p:sldId id="291" r:id="rId8"/>
    <p:sldId id="294" r:id="rId9"/>
    <p:sldId id="292" r:id="rId10"/>
    <p:sldId id="300" r:id="rId11"/>
    <p:sldId id="302" r:id="rId12"/>
    <p:sldId id="303" r:id="rId13"/>
    <p:sldId id="299" r:id="rId14"/>
    <p:sldId id="297" r:id="rId15"/>
    <p:sldId id="293" r:id="rId16"/>
    <p:sldId id="280" r:id="rId17"/>
  </p:sldIdLst>
  <p:sldSz cx="11887200" cy="7772400"/>
  <p:notesSz cx="6858000" cy="9144000"/>
  <p:defaultTextStyle>
    <a:defPPr>
      <a:defRPr lang="en-US"/>
    </a:defPPr>
    <a:lvl1pPr marL="0" algn="l" defTabSz="109722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8613" algn="l" defTabSz="109722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7225" algn="l" defTabSz="109722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45838" algn="l" defTabSz="109722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94450" algn="l" defTabSz="109722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43063" algn="l" defTabSz="109722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91675" algn="l" defTabSz="109722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40288" algn="l" defTabSz="109722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88901" algn="l" defTabSz="109722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00"/>
    <a:srgbClr val="FF66FF"/>
    <a:srgbClr val="FFCC66"/>
    <a:srgbClr val="66FFFF"/>
    <a:srgbClr val="66FF33"/>
    <a:srgbClr val="00CC00"/>
    <a:srgbClr val="CC00CC"/>
    <a:srgbClr val="FF00F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176" y="-42"/>
      </p:cViewPr>
      <p:guideLst>
        <p:guide orient="horz" pos="2448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0B7DA-5952-4BC0-A0A5-F9B15E258437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6450" y="685800"/>
            <a:ext cx="5245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453FF-A7FC-4F5F-964C-49CB8018E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9722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48613" algn="l" defTabSz="109722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097225" algn="l" defTabSz="109722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45838" algn="l" defTabSz="109722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194450" algn="l" defTabSz="109722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743063" algn="l" defTabSz="109722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291675" algn="l" defTabSz="109722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840288" algn="l" defTabSz="109722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388901" algn="l" defTabSz="109722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414484"/>
            <a:ext cx="10104120" cy="16660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404360"/>
            <a:ext cx="832104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311259"/>
            <a:ext cx="2674620" cy="66317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311259"/>
            <a:ext cx="7825740" cy="6631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994488"/>
            <a:ext cx="10104120" cy="154368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294275"/>
            <a:ext cx="10104120" cy="1700213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1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72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5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44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306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16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02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890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813561"/>
            <a:ext cx="5250180" cy="5129425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813561"/>
            <a:ext cx="5250180" cy="5129425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739795"/>
            <a:ext cx="5252244" cy="725065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13" indent="0">
              <a:buNone/>
              <a:defRPr sz="2400" b="1"/>
            </a:lvl2pPr>
            <a:lvl3pPr marL="1097225" indent="0">
              <a:buNone/>
              <a:defRPr sz="2100" b="1"/>
            </a:lvl3pPr>
            <a:lvl4pPr marL="1645838" indent="0">
              <a:buNone/>
              <a:defRPr sz="1900" b="1"/>
            </a:lvl4pPr>
            <a:lvl5pPr marL="2194450" indent="0">
              <a:buNone/>
              <a:defRPr sz="1900" b="1"/>
            </a:lvl5pPr>
            <a:lvl6pPr marL="2743063" indent="0">
              <a:buNone/>
              <a:defRPr sz="1900" b="1"/>
            </a:lvl6pPr>
            <a:lvl7pPr marL="3291675" indent="0">
              <a:buNone/>
              <a:defRPr sz="1900" b="1"/>
            </a:lvl7pPr>
            <a:lvl8pPr marL="3840288" indent="0">
              <a:buNone/>
              <a:defRPr sz="1900" b="1"/>
            </a:lvl8pPr>
            <a:lvl9pPr marL="4388901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464859"/>
            <a:ext cx="5252244" cy="447812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6" y="1739795"/>
            <a:ext cx="5254308" cy="725065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13" indent="0">
              <a:buNone/>
              <a:defRPr sz="2400" b="1"/>
            </a:lvl2pPr>
            <a:lvl3pPr marL="1097225" indent="0">
              <a:buNone/>
              <a:defRPr sz="2100" b="1"/>
            </a:lvl3pPr>
            <a:lvl4pPr marL="1645838" indent="0">
              <a:buNone/>
              <a:defRPr sz="1900" b="1"/>
            </a:lvl4pPr>
            <a:lvl5pPr marL="2194450" indent="0">
              <a:buNone/>
              <a:defRPr sz="1900" b="1"/>
            </a:lvl5pPr>
            <a:lvl6pPr marL="2743063" indent="0">
              <a:buNone/>
              <a:defRPr sz="1900" b="1"/>
            </a:lvl6pPr>
            <a:lvl7pPr marL="3291675" indent="0">
              <a:buNone/>
              <a:defRPr sz="1900" b="1"/>
            </a:lvl7pPr>
            <a:lvl8pPr marL="3840288" indent="0">
              <a:buNone/>
              <a:defRPr sz="1900" b="1"/>
            </a:lvl8pPr>
            <a:lvl9pPr marL="4388901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6" y="2464859"/>
            <a:ext cx="5254308" cy="447812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5" y="309458"/>
            <a:ext cx="3910807" cy="131699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6" y="309460"/>
            <a:ext cx="6645275" cy="6633528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5" y="1626450"/>
            <a:ext cx="3910807" cy="5316538"/>
          </a:xfrm>
        </p:spPr>
        <p:txBody>
          <a:bodyPr/>
          <a:lstStyle>
            <a:lvl1pPr marL="0" indent="0">
              <a:buNone/>
              <a:defRPr sz="1700"/>
            </a:lvl1pPr>
            <a:lvl2pPr marL="548613" indent="0">
              <a:buNone/>
              <a:defRPr sz="1500"/>
            </a:lvl2pPr>
            <a:lvl3pPr marL="1097225" indent="0">
              <a:buNone/>
              <a:defRPr sz="1200"/>
            </a:lvl3pPr>
            <a:lvl4pPr marL="1645838" indent="0">
              <a:buNone/>
              <a:defRPr sz="1100"/>
            </a:lvl4pPr>
            <a:lvl5pPr marL="2194450" indent="0">
              <a:buNone/>
              <a:defRPr sz="1100"/>
            </a:lvl5pPr>
            <a:lvl6pPr marL="2743063" indent="0">
              <a:buNone/>
              <a:defRPr sz="1100"/>
            </a:lvl6pPr>
            <a:lvl7pPr marL="3291675" indent="0">
              <a:buNone/>
              <a:defRPr sz="1100"/>
            </a:lvl7pPr>
            <a:lvl8pPr marL="3840288" indent="0">
              <a:buNone/>
              <a:defRPr sz="1100"/>
            </a:lvl8pPr>
            <a:lvl9pPr marL="438890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440681"/>
            <a:ext cx="7132320" cy="642305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94479"/>
            <a:ext cx="7132320" cy="4663440"/>
          </a:xfrm>
        </p:spPr>
        <p:txBody>
          <a:bodyPr/>
          <a:lstStyle>
            <a:lvl1pPr marL="0" indent="0">
              <a:buNone/>
              <a:defRPr sz="3900"/>
            </a:lvl1pPr>
            <a:lvl2pPr marL="548613" indent="0">
              <a:buNone/>
              <a:defRPr sz="3300"/>
            </a:lvl2pPr>
            <a:lvl3pPr marL="1097225" indent="0">
              <a:buNone/>
              <a:defRPr sz="2900"/>
            </a:lvl3pPr>
            <a:lvl4pPr marL="1645838" indent="0">
              <a:buNone/>
              <a:defRPr sz="2400"/>
            </a:lvl4pPr>
            <a:lvl5pPr marL="2194450" indent="0">
              <a:buNone/>
              <a:defRPr sz="2400"/>
            </a:lvl5pPr>
            <a:lvl6pPr marL="2743063" indent="0">
              <a:buNone/>
              <a:defRPr sz="2400"/>
            </a:lvl6pPr>
            <a:lvl7pPr marL="3291675" indent="0">
              <a:buNone/>
              <a:defRPr sz="2400"/>
            </a:lvl7pPr>
            <a:lvl8pPr marL="3840288" indent="0">
              <a:buNone/>
              <a:defRPr sz="2400"/>
            </a:lvl8pPr>
            <a:lvl9pPr marL="4388901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082983"/>
            <a:ext cx="7132320" cy="912178"/>
          </a:xfrm>
        </p:spPr>
        <p:txBody>
          <a:bodyPr/>
          <a:lstStyle>
            <a:lvl1pPr marL="0" indent="0">
              <a:buNone/>
              <a:defRPr sz="1700"/>
            </a:lvl1pPr>
            <a:lvl2pPr marL="548613" indent="0">
              <a:buNone/>
              <a:defRPr sz="1500"/>
            </a:lvl2pPr>
            <a:lvl3pPr marL="1097225" indent="0">
              <a:buNone/>
              <a:defRPr sz="1200"/>
            </a:lvl3pPr>
            <a:lvl4pPr marL="1645838" indent="0">
              <a:buNone/>
              <a:defRPr sz="1100"/>
            </a:lvl4pPr>
            <a:lvl5pPr marL="2194450" indent="0">
              <a:buNone/>
              <a:defRPr sz="1100"/>
            </a:lvl5pPr>
            <a:lvl6pPr marL="2743063" indent="0">
              <a:buNone/>
              <a:defRPr sz="1100"/>
            </a:lvl6pPr>
            <a:lvl7pPr marL="3291675" indent="0">
              <a:buNone/>
              <a:defRPr sz="1100"/>
            </a:lvl7pPr>
            <a:lvl8pPr marL="3840288" indent="0">
              <a:buNone/>
              <a:defRPr sz="1100"/>
            </a:lvl8pPr>
            <a:lvl9pPr marL="438890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11258"/>
            <a:ext cx="10698480" cy="1295400"/>
          </a:xfrm>
          <a:prstGeom prst="rect">
            <a:avLst/>
          </a:prstGeom>
        </p:spPr>
        <p:txBody>
          <a:bodyPr vert="horz" lIns="109723" tIns="54861" rIns="109723" bIns="548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813561"/>
            <a:ext cx="10698480" cy="5129425"/>
          </a:xfrm>
          <a:prstGeom prst="rect">
            <a:avLst/>
          </a:prstGeom>
        </p:spPr>
        <p:txBody>
          <a:bodyPr vert="horz" lIns="109723" tIns="54861" rIns="109723" bIns="548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7203865"/>
            <a:ext cx="2773680" cy="413809"/>
          </a:xfrm>
          <a:prstGeom prst="rect">
            <a:avLst/>
          </a:prstGeom>
        </p:spPr>
        <p:txBody>
          <a:bodyPr vert="horz" lIns="109723" tIns="54861" rIns="109723" bIns="5486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7203865"/>
            <a:ext cx="3764280" cy="413809"/>
          </a:xfrm>
          <a:prstGeom prst="rect">
            <a:avLst/>
          </a:prstGeom>
        </p:spPr>
        <p:txBody>
          <a:bodyPr vert="horz" lIns="109723" tIns="54861" rIns="109723" bIns="5486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7203865"/>
            <a:ext cx="2773680" cy="413809"/>
          </a:xfrm>
          <a:prstGeom prst="rect">
            <a:avLst/>
          </a:prstGeom>
        </p:spPr>
        <p:txBody>
          <a:bodyPr vert="horz" lIns="109723" tIns="54861" rIns="109723" bIns="5486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7225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59" indent="-411459" algn="l" defTabSz="1097225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1495" indent="-342883" algn="l" defTabSz="1097225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31" indent="-274306" algn="l" defTabSz="109722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144" indent="-274306" algn="l" defTabSz="109722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757" indent="-274306" algn="l" defTabSz="1097225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369" indent="-274306" algn="l" defTabSz="10972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982" indent="-274306" algn="l" defTabSz="10972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594" indent="-274306" algn="l" defTabSz="10972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207" indent="-274306" algn="l" defTabSz="10972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3" algn="l" defTabSz="10972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25" algn="l" defTabSz="10972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38" algn="l" defTabSz="10972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50" algn="l" defTabSz="10972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63" algn="l" defTabSz="10972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675" algn="l" defTabSz="10972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288" algn="l" defTabSz="10972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01" algn="l" defTabSz="10972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/>
          <p:nvPr/>
        </p:nvGrpSpPr>
        <p:grpSpPr>
          <a:xfrm>
            <a:off x="0" y="-1"/>
            <a:ext cx="11887200" cy="7742400"/>
            <a:chOff x="0" y="-1"/>
            <a:chExt cx="9144000" cy="6831529"/>
          </a:xfrm>
        </p:grpSpPr>
        <p:pic>
          <p:nvPicPr>
            <p:cNvPr id="48" name="Picture 47" descr="italian-flag-made-.jpg"/>
            <p:cNvPicPr>
              <a:picLocks noChangeAspect="1"/>
            </p:cNvPicPr>
            <p:nvPr/>
          </p:nvPicPr>
          <p:blipFill>
            <a:blip r:embed="rId2"/>
            <a:srcRect b="8451"/>
            <a:stretch>
              <a:fillRect/>
            </a:stretch>
          </p:blipFill>
          <p:spPr>
            <a:xfrm rot="5400000">
              <a:off x="-939263" y="939262"/>
              <a:ext cx="6831527" cy="4953002"/>
            </a:xfrm>
            <a:prstGeom prst="rect">
              <a:avLst/>
            </a:prstGeom>
          </p:spPr>
        </p:pic>
        <p:pic>
          <p:nvPicPr>
            <p:cNvPr id="47" name="Picture 46" descr="italian-flag-made-.jpg"/>
            <p:cNvPicPr>
              <a:picLocks noChangeAspect="1"/>
            </p:cNvPicPr>
            <p:nvPr/>
          </p:nvPicPr>
          <p:blipFill>
            <a:blip r:embed="rId2"/>
            <a:srcRect b="8451"/>
            <a:stretch>
              <a:fillRect/>
            </a:stretch>
          </p:blipFill>
          <p:spPr>
            <a:xfrm rot="5400000">
              <a:off x="3366036" y="1053565"/>
              <a:ext cx="6831527" cy="4724400"/>
            </a:xfrm>
            <a:prstGeom prst="rect">
              <a:avLst/>
            </a:prstGeom>
          </p:spPr>
        </p:pic>
      </p:grp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-99060" y="3022601"/>
            <a:ext cx="11986260" cy="186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334" tIns="56167" rIns="112334" bIns="56167">
            <a:spAutoFit/>
          </a:bodyPr>
          <a:lstStyle/>
          <a:p>
            <a:pPr algn="ctr"/>
            <a:r>
              <a:rPr lang="en-US" altLang="vi-VN" sz="3800" b="1" u="sng" smtClean="0">
                <a:solidFill>
                  <a:srgbClr val="FF0000"/>
                </a:solidFill>
              </a:rPr>
              <a:t>CHƯƠNG 2</a:t>
            </a:r>
            <a:r>
              <a:rPr lang="en-US" altLang="vi-VN" sz="3800" b="1" smtClean="0">
                <a:solidFill>
                  <a:srgbClr val="FF0000"/>
                </a:solidFill>
              </a:rPr>
              <a:t>: BẢO QUẢN VÀ CHẾ BIẾN THỰC PHẨM</a:t>
            </a:r>
          </a:p>
          <a:p>
            <a:pPr algn="ctr"/>
            <a:r>
              <a:rPr lang="en-US" altLang="vi-VN" sz="3800" b="1" u="sng" smtClean="0">
                <a:solidFill>
                  <a:srgbClr val="FF0000"/>
                </a:solidFill>
              </a:rPr>
              <a:t>BÀI </a:t>
            </a:r>
            <a:r>
              <a:rPr lang="en-US" altLang="vi-VN" sz="3800" b="1" u="sng">
                <a:solidFill>
                  <a:srgbClr val="FF0000"/>
                </a:solidFill>
              </a:rPr>
              <a:t>4</a:t>
            </a:r>
            <a:r>
              <a:rPr lang="en-US" altLang="vi-VN" sz="3800" b="1">
                <a:solidFill>
                  <a:srgbClr val="FF0000"/>
                </a:solidFill>
              </a:rPr>
              <a:t>: </a:t>
            </a:r>
            <a:r>
              <a:rPr lang="en-US" altLang="en-US" sz="3800" b="1">
                <a:solidFill>
                  <a:srgbClr val="FF0000"/>
                </a:solidFill>
              </a:rPr>
              <a:t>THỰC PHẨM VÀ </a:t>
            </a:r>
            <a:r>
              <a:rPr lang="en-US" altLang="en-US" sz="3800" b="1" smtClean="0">
                <a:solidFill>
                  <a:srgbClr val="FF0000"/>
                </a:solidFill>
              </a:rPr>
              <a:t>DINH DƯỠNG (TiẾT 1)</a:t>
            </a:r>
            <a:endParaRPr lang="en-US" altLang="en-US" sz="3800" b="1">
              <a:solidFill>
                <a:srgbClr val="FF0000"/>
              </a:solidFill>
            </a:endParaRPr>
          </a:p>
          <a:p>
            <a:pPr algn="ctr" eaLnBrk="1" hangingPunct="1"/>
            <a:endParaRPr lang="en-US" altLang="vi-VN" sz="3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23517" y="6894105"/>
            <a:ext cx="11884104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23517" y="5915995"/>
            <a:ext cx="11884104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23517" y="4385546"/>
            <a:ext cx="11884104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66757" y="3516564"/>
            <a:ext cx="10597625" cy="159583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73458" y="3564531"/>
            <a:ext cx="105137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smtClean="0">
                <a:solidFill>
                  <a:schemeClr val="bg1"/>
                </a:solidFill>
              </a:rPr>
              <a:t>Câu 1:</a:t>
            </a:r>
            <a:r>
              <a:rPr lang="vi-VN" sz="4000" smtClean="0">
                <a:solidFill>
                  <a:schemeClr val="bg1"/>
                </a:solidFill>
              </a:rPr>
              <a:t> </a:t>
            </a:r>
            <a:r>
              <a:rPr lang="vi-VN" sz="4400" smtClean="0">
                <a:solidFill>
                  <a:schemeClr val="bg1"/>
                </a:solidFill>
                <a:latin typeface="+mj-lt"/>
              </a:rPr>
              <a:t>Đồ ăn nào dưới đây chứa nhiều </a:t>
            </a:r>
            <a:endParaRPr lang="en-US" sz="4400" smtClean="0">
              <a:solidFill>
                <a:schemeClr val="bg1"/>
              </a:solidFill>
              <a:latin typeface="+mj-lt"/>
            </a:endParaRPr>
          </a:p>
          <a:p>
            <a:pPr lvl="0"/>
            <a:r>
              <a:rPr lang="vi-VN" sz="4400" smtClean="0">
                <a:solidFill>
                  <a:schemeClr val="bg1"/>
                </a:solidFill>
                <a:latin typeface="+mj-lt"/>
              </a:rPr>
              <a:t>chất béo</a:t>
            </a:r>
            <a:r>
              <a:rPr lang="en-US" sz="4400" smtClean="0">
                <a:solidFill>
                  <a:schemeClr val="bg1"/>
                </a:solidFill>
                <a:latin typeface="+mj-lt"/>
              </a:rPr>
              <a:t> nhất?</a:t>
            </a:r>
            <a:r>
              <a:rPr lang="vi-VN" sz="4400" smtClean="0">
                <a:solidFill>
                  <a:schemeClr val="bg1"/>
                </a:solidFill>
                <a:latin typeface="+mj-lt"/>
              </a:rPr>
              <a:t> </a:t>
            </a:r>
            <a:endParaRPr lang="en-US" sz="4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7805" y="6555115"/>
            <a:ext cx="5117196" cy="68493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3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04456" y="5573528"/>
            <a:ext cx="5117196" cy="68493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3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099914" y="6521734"/>
            <a:ext cx="4904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797" indent="-342797" defTabSz="914126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sz="36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vi-VN" sz="3600" smtClean="0">
                <a:solidFill>
                  <a:schemeClr val="bg1"/>
                </a:solidFill>
              </a:rPr>
              <a:t>Bơ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248866" y="5511364"/>
            <a:ext cx="4532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797" indent="-342797" defTabSz="914126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en-US" sz="36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vi-VN" sz="3600" smtClean="0">
                <a:solidFill>
                  <a:schemeClr val="bg1"/>
                </a:solidFill>
              </a:rPr>
              <a:t>Hoa quả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9485" y="5573528"/>
            <a:ext cx="5117196" cy="68493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3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004456" y="6551638"/>
            <a:ext cx="5117196" cy="68493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3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31670" y="5567157"/>
            <a:ext cx="4532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797" indent="-342797" defTabSz="914126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en-US" sz="36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vi-VN" sz="3600" smtClean="0">
                <a:solidFill>
                  <a:schemeClr val="bg1"/>
                </a:solidFill>
              </a:rPr>
              <a:t>Gạo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296564" y="6485135"/>
            <a:ext cx="4532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797" indent="-342797" defTabSz="914126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  <a:r>
              <a:rPr lang="en-US" sz="36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360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3600" smtClean="0">
                <a:solidFill>
                  <a:schemeClr val="bg1"/>
                </a:solidFill>
              </a:rPr>
              <a:t>Khoai lang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4" descr="Screen Clipping"/>
          <p:cNvPicPr>
            <a:picLocks noChangeAspect="1"/>
          </p:cNvPicPr>
          <p:nvPr/>
        </p:nvPicPr>
        <p:blipFill>
          <a:blip r:embed="rId2"/>
          <a:srcRect l="3220" t="3220"/>
          <a:stretch>
            <a:fillRect/>
          </a:stretch>
        </p:blipFill>
        <p:spPr bwMode="auto">
          <a:xfrm>
            <a:off x="4267200" y="762000"/>
            <a:ext cx="2819400" cy="15422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6" name="Picture 25" descr="hinh-anh-suy-ngh-de-thuong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17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3096" y="7010400"/>
            <a:ext cx="11884104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>
            <a:cxnSpLocks/>
          </p:cNvCxnSpPr>
          <p:nvPr/>
        </p:nvCxnSpPr>
        <p:spPr>
          <a:xfrm>
            <a:off x="3096" y="5562600"/>
            <a:ext cx="11884104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9097" y="3817124"/>
            <a:ext cx="11884104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63877" y="3044837"/>
            <a:ext cx="10597625" cy="149989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409128" y="2990824"/>
            <a:ext cx="94389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smtClean="0">
                <a:solidFill>
                  <a:schemeClr val="bg1"/>
                </a:solidFill>
                <a:latin typeface="+mj-lt"/>
              </a:rPr>
              <a:t>Câu </a:t>
            </a:r>
            <a:r>
              <a:rPr lang="en-US" sz="4400" b="1" smtClean="0">
                <a:solidFill>
                  <a:schemeClr val="bg1"/>
                </a:solidFill>
                <a:latin typeface="+mj-lt"/>
              </a:rPr>
              <a:t>2</a:t>
            </a:r>
            <a:r>
              <a:rPr lang="vi-VN" sz="4400" b="1" smtClean="0">
                <a:solidFill>
                  <a:schemeClr val="bg1"/>
                </a:solidFill>
                <a:latin typeface="+mj-lt"/>
              </a:rPr>
              <a:t>:</a:t>
            </a:r>
            <a:r>
              <a:rPr lang="vi-VN" sz="4400" smtClean="0">
                <a:solidFill>
                  <a:schemeClr val="bg1"/>
                </a:solidFill>
                <a:latin typeface="+mj-lt"/>
              </a:rPr>
              <a:t> Bệnh suy dinh dưỡng làm cho </a:t>
            </a:r>
            <a:endParaRPr lang="en-US" sz="4400" smtClean="0">
              <a:solidFill>
                <a:schemeClr val="bg1"/>
              </a:solidFill>
              <a:latin typeface="+mj-lt"/>
            </a:endParaRPr>
          </a:p>
          <a:p>
            <a:r>
              <a:rPr lang="vi-VN" sz="4400" smtClean="0">
                <a:solidFill>
                  <a:schemeClr val="bg1"/>
                </a:solidFill>
                <a:latin typeface="+mj-lt"/>
              </a:rPr>
              <a:t>cơ thể phát triển chậm</a:t>
            </a:r>
            <a:r>
              <a:rPr lang="en-US" sz="440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4400" smtClean="0">
                <a:solidFill>
                  <a:schemeClr val="bg1"/>
                </a:solidFill>
                <a:latin typeface="+mj-lt"/>
              </a:rPr>
              <a:t>là do trẻ bị</a:t>
            </a:r>
            <a:r>
              <a:rPr lang="en-US" sz="4400" smtClean="0">
                <a:solidFill>
                  <a:schemeClr val="bg1"/>
                </a:solidFill>
                <a:latin typeface="+mj-lt"/>
              </a:rPr>
              <a:t>…</a:t>
            </a:r>
            <a:endParaRPr lang="vi-VN" sz="440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5962998" y="5055670"/>
            <a:ext cx="5662338" cy="95910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3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222887" y="6512887"/>
            <a:ext cx="5722307" cy="95471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3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324600" y="5181600"/>
            <a:ext cx="5006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797" indent="-342797" defTabSz="914126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en-US" sz="36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360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3600" smtClean="0">
                <a:solidFill>
                  <a:schemeClr val="bg1"/>
                </a:solidFill>
              </a:rPr>
              <a:t>Thiếu chất đạm 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381000" y="67056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797" indent="-342797" defTabSz="914126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sz="36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360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3600" smtClean="0">
                <a:solidFill>
                  <a:schemeClr val="bg1"/>
                </a:solidFill>
              </a:rPr>
              <a:t>Thiếu chất đường bột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222885" y="5049302"/>
            <a:ext cx="5662338" cy="95910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3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022967" y="6512887"/>
            <a:ext cx="5641349" cy="95471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3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533400" y="5105400"/>
            <a:ext cx="5037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797" indent="-342797" defTabSz="914126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en-US" sz="36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vi-VN" sz="3600" smtClean="0">
                <a:solidFill>
                  <a:schemeClr val="bg1"/>
                </a:solidFill>
              </a:rPr>
              <a:t>Thừa chất đạm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324600" y="6629400"/>
            <a:ext cx="534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797" indent="-342797" defTabSz="914126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  <a:r>
              <a:rPr lang="en-US" sz="36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360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3600" smtClean="0">
                <a:solidFill>
                  <a:schemeClr val="bg1"/>
                </a:solidFill>
              </a:rPr>
              <a:t>Thiếu chất béo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4" descr="Screen Clipping"/>
          <p:cNvPicPr>
            <a:picLocks noChangeAspect="1"/>
          </p:cNvPicPr>
          <p:nvPr/>
        </p:nvPicPr>
        <p:blipFill>
          <a:blip r:embed="rId2"/>
          <a:srcRect l="3220" t="3220"/>
          <a:stretch>
            <a:fillRect/>
          </a:stretch>
        </p:blipFill>
        <p:spPr bwMode="auto">
          <a:xfrm>
            <a:off x="4267200" y="762000"/>
            <a:ext cx="2819400" cy="154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hinh-anh-suy-ngh-de-thuong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656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12179" y="6963200"/>
            <a:ext cx="11884104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12179" y="5985090"/>
            <a:ext cx="11884104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12179" y="4321448"/>
            <a:ext cx="11884104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94307" y="3555991"/>
            <a:ext cx="10597625" cy="153091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40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108951" y="3746102"/>
            <a:ext cx="97683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smtClean="0">
                <a:solidFill>
                  <a:schemeClr val="bg1"/>
                </a:solidFill>
                <a:latin typeface="+mj-lt"/>
              </a:rPr>
              <a:t>Câu 2:</a:t>
            </a:r>
            <a:r>
              <a:rPr lang="vi-VN" sz="4400" smtClean="0">
                <a:solidFill>
                  <a:schemeClr val="bg1"/>
                </a:solidFill>
                <a:latin typeface="+mj-lt"/>
              </a:rPr>
              <a:t> Thức ăn được phân làm bao nhiêu nhóm</a:t>
            </a:r>
            <a:r>
              <a:rPr lang="en-US" sz="4400" smtClean="0">
                <a:solidFill>
                  <a:schemeClr val="bg1"/>
                </a:solidFill>
                <a:latin typeface="+mj-lt"/>
              </a:rPr>
              <a:t> chính</a:t>
            </a:r>
            <a:r>
              <a:rPr lang="vi-VN" sz="4400" smtClean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15" name="bang d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5993118" y="6620734"/>
            <a:ext cx="5117196" cy="68493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664" indent="-285664" algn="ctr" defTabSz="914126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3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5993118" y="5642624"/>
            <a:ext cx="5117196" cy="68493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664" indent="-285664" algn="ctr" defTabSz="914126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3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285227" y="6573160"/>
            <a:ext cx="4532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797" indent="-342797" defTabSz="914126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  <a:r>
              <a:rPr lang="en-US" sz="36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360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endParaRPr lang="en-US" sz="36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248400" y="5638800"/>
            <a:ext cx="4532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797" indent="-342797" defTabSz="914126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en-US" sz="36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360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endParaRPr lang="en-US" sz="36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798148" y="5642625"/>
            <a:ext cx="5117196" cy="68493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3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798148" y="6620734"/>
            <a:ext cx="5117196" cy="68493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sz="3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219200" y="5638800"/>
            <a:ext cx="4532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797" indent="-342797" defTabSz="914126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en-US" sz="36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360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endParaRPr lang="en-US" sz="36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27136" y="6593612"/>
            <a:ext cx="4532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797" indent="-342797" defTabSz="914126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3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n-US" sz="36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r>
              <a:rPr lang="en-US" sz="360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endParaRPr lang="en-US" sz="36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4" descr="Screen Clipping"/>
          <p:cNvPicPr>
            <a:picLocks noChangeAspect="1"/>
          </p:cNvPicPr>
          <p:nvPr/>
        </p:nvPicPr>
        <p:blipFill>
          <a:blip r:embed="rId2"/>
          <a:srcRect l="3220" t="3220"/>
          <a:stretch>
            <a:fillRect/>
          </a:stretch>
        </p:blipFill>
        <p:spPr bwMode="auto">
          <a:xfrm>
            <a:off x="4267200" y="762000"/>
            <a:ext cx="2819400" cy="154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hinh-anh-suy-ngh-de-thuong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3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Screen Clipping"/>
          <p:cNvPicPr>
            <a:picLocks noChangeAspect="1"/>
          </p:cNvPicPr>
          <p:nvPr/>
        </p:nvPicPr>
        <p:blipFill>
          <a:blip r:embed="rId2"/>
          <a:srcRect l="3220" t="3220"/>
          <a:stretch>
            <a:fillRect/>
          </a:stretch>
        </p:blipFill>
        <p:spPr bwMode="auto">
          <a:xfrm>
            <a:off x="0" y="228600"/>
            <a:ext cx="1983264" cy="10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33401" y="1676400"/>
            <a:ext cx="11049000" cy="1636925"/>
          </a:xfrm>
          <a:prstGeom prst="rect">
            <a:avLst/>
          </a:prstGeom>
        </p:spPr>
        <p:txBody>
          <a:bodyPr wrap="square" lIns="112334" tIns="56167" rIns="112334" bIns="56167">
            <a:spAutoFit/>
          </a:bodyPr>
          <a:lstStyle/>
          <a:p>
            <a:pPr marL="742950" indent="-742950">
              <a:defRPr/>
            </a:pPr>
            <a:r>
              <a:rPr lang="vi-VN" sz="3900" smtClean="0">
                <a:ea typeface="+mj-ea"/>
                <a:cs typeface="Times New Roman" panose="02020603050405020304" pitchFamily="18" charset="0"/>
              </a:rPr>
              <a:t> </a:t>
            </a:r>
            <a:endParaRPr lang="vi-VN" sz="3900" dirty="0">
              <a:ea typeface="+mj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dirty="0"/>
              <a:t/>
            </a:r>
            <a:br>
              <a:rPr lang="vi-VN" dirty="0"/>
            </a:br>
            <a:endParaRPr lang="en-US" sz="3900" dirty="0"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600200"/>
            <a:ext cx="1981200" cy="6172200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362200" y="457200"/>
            <a:ext cx="9144000" cy="990600"/>
          </a:xfrm>
          <a:prstGeom prst="roundRect">
            <a:avLst/>
          </a:prstGeom>
          <a:solidFill>
            <a:srgbClr val="66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90800" y="457200"/>
            <a:ext cx="929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smtClean="0">
                <a:cs typeface="Times New Roman" panose="02020603050405020304" pitchFamily="18" charset="0"/>
              </a:rPr>
              <a:t>Em hãy phân loại những thực phẩm dưới đây</a:t>
            </a:r>
            <a:r>
              <a:rPr lang="en-US" sz="3000" smtClean="0">
                <a:cs typeface="Times New Roman" panose="02020603050405020304" pitchFamily="18" charset="0"/>
              </a:rPr>
              <a:t> </a:t>
            </a:r>
            <a:r>
              <a:rPr lang="vi-VN" sz="3000" smtClean="0">
                <a:cs typeface="Times New Roman" panose="02020603050405020304" pitchFamily="18" charset="0"/>
              </a:rPr>
              <a:t>theo các nhóm thực phẩm chính.</a:t>
            </a:r>
            <a:endParaRPr lang="en-US" sz="3000" smtClean="0">
              <a:cs typeface="Times New Roman" panose="02020603050405020304" pitchFamily="18" charset="0"/>
            </a:endParaRPr>
          </a:p>
          <a:p>
            <a:endParaRPr lang="en-US" sz="3000"/>
          </a:p>
        </p:txBody>
      </p:sp>
      <p:sp>
        <p:nvSpPr>
          <p:cNvPr id="15" name="Rectangle 14"/>
          <p:cNvSpPr/>
          <p:nvPr/>
        </p:nvSpPr>
        <p:spPr>
          <a:xfrm>
            <a:off x="2667000" y="1981200"/>
            <a:ext cx="15184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smtClean="0"/>
              <a:t>Chất đạm</a:t>
            </a:r>
            <a:endParaRPr lang="en-US" sz="2600"/>
          </a:p>
        </p:txBody>
      </p:sp>
      <p:sp>
        <p:nvSpPr>
          <p:cNvPr id="16" name="Rectangle 15"/>
          <p:cNvSpPr/>
          <p:nvPr/>
        </p:nvSpPr>
        <p:spPr>
          <a:xfrm>
            <a:off x="2971800" y="3378369"/>
            <a:ext cx="59436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Chất béo </a:t>
            </a:r>
          </a:p>
          <a:p>
            <a:r>
              <a:rPr lang="en-US" sz="2000" b="1" smtClean="0">
                <a:solidFill>
                  <a:schemeClr val="bg1"/>
                </a:solidFill>
              </a:rPr>
              <a:t>Chất đường, bột </a:t>
            </a:r>
          </a:p>
          <a:p>
            <a:r>
              <a:rPr lang="en-US" sz="2000" b="1" smtClean="0">
                <a:solidFill>
                  <a:schemeClr val="bg1"/>
                </a:solidFill>
              </a:rPr>
              <a:t>Chất khoáng, vitamin</a:t>
            </a:r>
            <a:endParaRPr lang="en-US" sz="2000" smtClean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15200" y="1981200"/>
            <a:ext cx="14960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smtClean="0"/>
              <a:t>Chất béo </a:t>
            </a:r>
            <a:endParaRPr lang="en-US" sz="2600"/>
          </a:p>
        </p:txBody>
      </p:sp>
      <p:sp>
        <p:nvSpPr>
          <p:cNvPr id="18" name="Rectangle 17"/>
          <p:cNvSpPr/>
          <p:nvPr/>
        </p:nvSpPr>
        <p:spPr>
          <a:xfrm>
            <a:off x="4572000" y="1981200"/>
            <a:ext cx="25653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smtClean="0"/>
              <a:t>Chất đường, bột </a:t>
            </a:r>
            <a:endParaRPr lang="en-US" sz="2600"/>
          </a:p>
        </p:txBody>
      </p:sp>
      <p:sp>
        <p:nvSpPr>
          <p:cNvPr id="19" name="Rectangle 18"/>
          <p:cNvSpPr/>
          <p:nvPr/>
        </p:nvSpPr>
        <p:spPr>
          <a:xfrm>
            <a:off x="8915400" y="1981200"/>
            <a:ext cx="31311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smtClean="0"/>
              <a:t>Chất khoáng,vitamin</a:t>
            </a:r>
            <a:endParaRPr lang="en-US" sz="2600" smtClean="0"/>
          </a:p>
        </p:txBody>
      </p:sp>
      <p:sp>
        <p:nvSpPr>
          <p:cNvPr id="20" name="Rounded Rectangle 19"/>
          <p:cNvSpPr/>
          <p:nvPr/>
        </p:nvSpPr>
        <p:spPr>
          <a:xfrm>
            <a:off x="2286000" y="2438400"/>
            <a:ext cx="2362200" cy="51054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648200" y="2438400"/>
            <a:ext cx="2362200" cy="5105400"/>
          </a:xfrm>
          <a:prstGeom prst="round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010400" y="2438400"/>
            <a:ext cx="2438400" cy="5105400"/>
          </a:xfrm>
          <a:prstGeom prst="roundRect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9448800" y="2438400"/>
            <a:ext cx="2438400" cy="5105400"/>
          </a:xfrm>
          <a:prstGeom prst="round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2209800"/>
            <a:ext cx="1447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Đậu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2743200"/>
            <a:ext cx="1447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500" b="1" smtClean="0">
                <a:latin typeface="Times New Roman" pitchFamily="18" charset="0"/>
                <a:cs typeface="Times New Roman" pitchFamily="18" charset="0"/>
              </a:rPr>
              <a:t>hịt gà</a:t>
            </a:r>
            <a:endParaRPr lang="en-US" sz="25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" y="5029200"/>
            <a:ext cx="17884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2500" b="1" smtClean="0">
                <a:latin typeface="Times New Roman" pitchFamily="18" charset="0"/>
                <a:cs typeface="Times New Roman" pitchFamily="18" charset="0"/>
              </a:rPr>
              <a:t>hoai lang</a:t>
            </a:r>
            <a:endParaRPr lang="en-US" sz="25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657600"/>
            <a:ext cx="1447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500" b="1" smtClean="0">
                <a:latin typeface="Times New Roman" pitchFamily="18" charset="0"/>
                <a:cs typeface="Times New Roman" pitchFamily="18" charset="0"/>
              </a:rPr>
              <a:t>ánh mì</a:t>
            </a:r>
            <a:endParaRPr lang="en-US" sz="25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4114800"/>
            <a:ext cx="19587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2500" b="1" smtClean="0">
                <a:latin typeface="Times New Roman" pitchFamily="18" charset="0"/>
                <a:cs typeface="Times New Roman" pitchFamily="18" charset="0"/>
              </a:rPr>
              <a:t>au muống</a:t>
            </a:r>
            <a:endParaRPr lang="en-US" sz="25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572000"/>
            <a:ext cx="1447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Cam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3200400"/>
            <a:ext cx="1447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2500" b="1" smtClean="0">
                <a:latin typeface="Times New Roman" pitchFamily="18" charset="0"/>
                <a:cs typeface="Times New Roman" pitchFamily="18" charset="0"/>
              </a:rPr>
              <a:t>ỡ</a:t>
            </a:r>
            <a:endParaRPr lang="en-US" sz="25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486400"/>
            <a:ext cx="1447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500" b="1" smtClean="0">
                <a:latin typeface="Times New Roman" pitchFamily="18" charset="0"/>
                <a:cs typeface="Times New Roman" pitchFamily="18" charset="0"/>
              </a:rPr>
              <a:t>ông cải</a:t>
            </a:r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0" y="5943600"/>
            <a:ext cx="1447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500" b="1" smtClean="0">
                <a:latin typeface="Times New Roman" pitchFamily="18" charset="0"/>
                <a:cs typeface="Times New Roman" pitchFamily="18" charset="0"/>
              </a:rPr>
              <a:t>á ba sa</a:t>
            </a:r>
            <a:endParaRPr lang="en-US" sz="25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6400800"/>
            <a:ext cx="1447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 smtClean="0">
                <a:latin typeface="Times New Roman" pitchFamily="18" charset="0"/>
                <a:cs typeface="Times New Roman" pitchFamily="18" charset="0"/>
              </a:rPr>
              <a:t>Gạo</a:t>
            </a:r>
            <a:endParaRPr lang="en-US" sz="25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6858000"/>
            <a:ext cx="1447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Dầu ăn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4.57254E-6 L 0.24359 0.058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6 3.21567E-6 L 0.23718 0.058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-4.22363E-7 L 0.64423 -0.049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-3.94001E-6 L 0.44551 -0.098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2.54234E-6 L 0.83013 -0.16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-9.75311E-7 L 0.84936 -0.137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4.49296E-6 L 0.43269 -0.1960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1.98939E-6 L 0.84295 -0.1569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-1.52826E-6 L 0.23397 -0.274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4.95409E-6 L 0.44551 -0.2842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1.43644E-6 L 0.63141 -0.4311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0265" y="2504440"/>
            <a:ext cx="10560209" cy="229616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838200" y="2133600"/>
            <a:ext cx="10570528" cy="4406914"/>
          </a:xfrm>
          <a:prstGeom prst="rect">
            <a:avLst/>
          </a:prstGeom>
        </p:spPr>
        <p:txBody>
          <a:bodyPr wrap="square" lIns="112334" tIns="56167" rIns="112334" bIns="56167">
            <a:spAutoFit/>
          </a:bodyPr>
          <a:lstStyle/>
          <a:p>
            <a:pPr>
              <a:defRPr/>
            </a:pPr>
            <a:endParaRPr lang="en-US" sz="3900" dirty="0">
              <a:solidFill>
                <a:schemeClr val="bg1"/>
              </a:solidFill>
              <a:ea typeface="+mj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900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vi-VN" sz="39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Em có nhận xét gì về cách ăn uống của mình? Nếu chưa hợp lí, em cần phải điều chỉnh lại như thế nào? </a:t>
            </a:r>
            <a:endParaRPr lang="en-US" sz="3900" dirty="0">
              <a:solidFill>
                <a:schemeClr val="bg1"/>
              </a:solidFill>
              <a:ea typeface="+mj-ea"/>
              <a:cs typeface="Times New Roman" panose="02020603050405020304" pitchFamily="18" charset="0"/>
            </a:endParaRPr>
          </a:p>
          <a:p>
            <a:pPr>
              <a:defRPr/>
            </a:pPr>
            <a:endParaRPr lang="vi-VN" sz="3900" dirty="0">
              <a:solidFill>
                <a:schemeClr val="bg1"/>
              </a:solidFill>
              <a:ea typeface="+mj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dirty="0"/>
              <a:t/>
            </a:r>
            <a:br>
              <a:rPr lang="vi-VN" dirty="0"/>
            </a:br>
            <a:endParaRPr lang="vi-VN" dirty="0"/>
          </a:p>
          <a:p>
            <a:pPr>
              <a:defRPr/>
            </a:pP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27654" name="Picture 1" descr="Screen Clippi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540" y="525357"/>
            <a:ext cx="2786063" cy="127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books-300x24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5181600"/>
            <a:ext cx="2857500" cy="23526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22860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2800" b="1" u="sng" smtClean="0">
                <a:solidFill>
                  <a:srgbClr val="FF0000"/>
                </a:solidFill>
              </a:rPr>
              <a:t>CHƯƠNG 2</a:t>
            </a:r>
            <a:r>
              <a:rPr lang="en-US" altLang="vi-VN" sz="2800" b="1" smtClean="0">
                <a:solidFill>
                  <a:srgbClr val="FF0000"/>
                </a:solidFill>
              </a:rPr>
              <a:t>: BẢO QUẢN VÀ CHẾ BIẾN THỰC PHẨM</a:t>
            </a:r>
          </a:p>
          <a:p>
            <a:pPr algn="ctr"/>
            <a:r>
              <a:rPr lang="en-US" altLang="vi-VN" sz="2800" b="1" u="sng" smtClean="0">
                <a:solidFill>
                  <a:srgbClr val="FF0000"/>
                </a:solidFill>
              </a:rPr>
              <a:t>BÀI 4</a:t>
            </a:r>
            <a:r>
              <a:rPr lang="en-US" altLang="vi-VN" sz="2800" b="1" smtClean="0">
                <a:solidFill>
                  <a:srgbClr val="FF0000"/>
                </a:solidFill>
              </a:rPr>
              <a:t>: </a:t>
            </a:r>
            <a:r>
              <a:rPr lang="en-US" altLang="en-US" sz="2800" b="1" smtClean="0">
                <a:solidFill>
                  <a:srgbClr val="FF0000"/>
                </a:solidFill>
              </a:rPr>
              <a:t>THỰC PHẨM VÀ DINH DƯỠNG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19200"/>
            <a:ext cx="10500360" cy="975205"/>
          </a:xfrm>
          <a:prstGeom prst="rect">
            <a:avLst/>
          </a:prstGeom>
          <a:noFill/>
        </p:spPr>
        <p:txBody>
          <a:bodyPr wrap="square" lIns="112334" tIns="56167" rIns="112334" bIns="56167" rtlCol="0">
            <a:spAutoFit/>
          </a:bodyPr>
          <a:lstStyle/>
          <a:p>
            <a:r>
              <a:rPr lang="en-US" altLang="en-US" sz="2800" b="1" smtClean="0">
                <a:solidFill>
                  <a:srgbClr val="FF3300"/>
                </a:solidFill>
              </a:rPr>
              <a:t>1. GIÁ TRỊ DINH DƯỠNG CỦA CÁC NHÓM THỰC PHẨM</a:t>
            </a:r>
          </a:p>
          <a:p>
            <a:endParaRPr lang="en-US" sz="2800" b="1"/>
          </a:p>
        </p:txBody>
      </p:sp>
      <p:sp>
        <p:nvSpPr>
          <p:cNvPr id="4" name="Rectangle 3"/>
          <p:cNvSpPr/>
          <p:nvPr/>
        </p:nvSpPr>
        <p:spPr>
          <a:xfrm>
            <a:off x="990600" y="1676400"/>
            <a:ext cx="9982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800" smtClean="0">
                <a:solidFill>
                  <a:srgbClr val="0000FF"/>
                </a:solidFill>
                <a:cs typeface="Times New Roman" panose="02020603050405020304" pitchFamily="18" charset="0"/>
              </a:rPr>
              <a:t>Có 4 nhóm thực phẩm chính </a:t>
            </a:r>
            <a:endParaRPr lang="en-US" sz="2800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smtClean="0">
                <a:solidFill>
                  <a:srgbClr val="0000FF"/>
                </a:solidFill>
                <a:cs typeface="Times New Roman" panose="02020603050405020304" pitchFamily="18" charset="0"/>
              </a:rPr>
              <a:t>     +T</a:t>
            </a:r>
            <a:r>
              <a:rPr lang="vi-VN" sz="2800" smtClean="0">
                <a:solidFill>
                  <a:srgbClr val="0000FF"/>
                </a:solidFill>
                <a:cs typeface="Times New Roman" panose="02020603050405020304" pitchFamily="18" charset="0"/>
              </a:rPr>
              <a:t>hực phẩm giàu chất đạm</a:t>
            </a:r>
            <a:endParaRPr lang="en-US" sz="2800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smtClean="0">
                <a:solidFill>
                  <a:srgbClr val="0000FF"/>
                </a:solidFill>
                <a:cs typeface="Times New Roman" panose="02020603050405020304" pitchFamily="18" charset="0"/>
              </a:rPr>
              <a:t>     +T</a:t>
            </a:r>
            <a:r>
              <a:rPr lang="vi-VN" sz="2800" smtClean="0">
                <a:solidFill>
                  <a:srgbClr val="0000FF"/>
                </a:solidFill>
                <a:cs typeface="Times New Roman" panose="02020603050405020304" pitchFamily="18" charset="0"/>
              </a:rPr>
              <a:t>hực phẩm giàu chất béo </a:t>
            </a:r>
            <a:endParaRPr lang="en-US" sz="2800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smtClean="0">
                <a:solidFill>
                  <a:srgbClr val="0000FF"/>
                </a:solidFill>
                <a:cs typeface="Times New Roman" panose="02020603050405020304" pitchFamily="18" charset="0"/>
              </a:rPr>
              <a:t>     +T</a:t>
            </a:r>
            <a:r>
              <a:rPr lang="vi-VN" sz="2800" smtClean="0">
                <a:solidFill>
                  <a:srgbClr val="0000FF"/>
                </a:solidFill>
                <a:cs typeface="Times New Roman" panose="02020603050405020304" pitchFamily="18" charset="0"/>
              </a:rPr>
              <a:t>hực phẩm giàu chất đường, bột</a:t>
            </a:r>
            <a:endParaRPr lang="en-US" sz="2800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80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cs typeface="Times New Roman" panose="02020603050405020304" pitchFamily="18" charset="0"/>
              </a:rPr>
              <a:t>    +T</a:t>
            </a:r>
            <a:r>
              <a:rPr lang="vi-VN" sz="2800" smtClean="0">
                <a:solidFill>
                  <a:srgbClr val="0000FF"/>
                </a:solidFill>
                <a:cs typeface="Times New Roman" panose="02020603050405020304" pitchFamily="18" charset="0"/>
              </a:rPr>
              <a:t>hực phẩm giàu chất khoáng và vitamin. </a:t>
            </a:r>
            <a:endParaRPr lang="en-US" sz="2800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800" smtClean="0">
                <a:solidFill>
                  <a:srgbClr val="0000FF"/>
                </a:solidFill>
                <a:cs typeface="Times New Roman" panose="02020603050405020304" pitchFamily="18" charset="0"/>
              </a:rPr>
              <a:t>Mỗi nhóm thực phẩm có chức năng khác nhau, giúp cơ thể khoẻ mạnh và phát triển toàn diện.</a:t>
            </a:r>
            <a:endParaRPr lang="en-US" sz="2800" smtClean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953000"/>
            <a:ext cx="6037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smtClean="0">
                <a:solidFill>
                  <a:srgbClr val="FF3300"/>
                </a:solidFill>
              </a:rPr>
              <a:t>2. NHU CẦU DINH DƯỠNG CỦA CƠ THỂ</a:t>
            </a:r>
            <a:endParaRPr lang="en-US" sz="2800" b="1"/>
          </a:p>
        </p:txBody>
      </p:sp>
      <p:sp>
        <p:nvSpPr>
          <p:cNvPr id="6" name="Rectangle 5"/>
          <p:cNvSpPr/>
          <p:nvPr/>
        </p:nvSpPr>
        <p:spPr>
          <a:xfrm>
            <a:off x="990600" y="5486400"/>
            <a:ext cx="975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800" smtClean="0">
                <a:solidFill>
                  <a:srgbClr val="0000FF"/>
                </a:solidFill>
                <a:cs typeface="Times New Roman" panose="02020603050405020304" pitchFamily="18" charset="0"/>
              </a:rPr>
              <a:t>Thiếu hoặc thừa chất dinh dưỡng đều gây ra tác hại đối với cơ thể.</a:t>
            </a:r>
            <a:endParaRPr 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7" descr="1836545mblph7p32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725" y="609600"/>
            <a:ext cx="2530475" cy="1537504"/>
          </a:xfrm>
          <a:prstGeom prst="rect">
            <a:avLst/>
          </a:prstGeom>
        </p:spPr>
      </p:pic>
      <p:pic>
        <p:nvPicPr>
          <p:cNvPr id="9" name="Picture 8" descr="hinh-nen-powerpoint-dep-mau-trang_045849329.jpeg"/>
          <p:cNvPicPr>
            <a:picLocks noChangeAspect="1"/>
          </p:cNvPicPr>
          <p:nvPr/>
        </p:nvPicPr>
        <p:blipFill>
          <a:blip r:embed="rId3"/>
          <a:srcRect r="78232"/>
          <a:stretch>
            <a:fillRect/>
          </a:stretch>
        </p:blipFill>
        <p:spPr>
          <a:xfrm rot="16200000">
            <a:off x="5257800" y="1143000"/>
            <a:ext cx="1371600" cy="1188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38.jpg"/>
          <p:cNvPicPr>
            <a:picLocks noChangeAspect="1"/>
          </p:cNvPicPr>
          <p:nvPr/>
        </p:nvPicPr>
        <p:blipFill>
          <a:blip r:embed="rId2"/>
          <a:srcRect b="10222"/>
          <a:stretch>
            <a:fillRect/>
          </a:stretch>
        </p:blipFill>
        <p:spPr>
          <a:xfrm>
            <a:off x="0" y="-304800"/>
            <a:ext cx="11887200" cy="8077200"/>
          </a:xfrm>
          <a:prstGeom prst="rect">
            <a:avLst/>
          </a:prstGeom>
        </p:spPr>
      </p:pic>
      <p:pic>
        <p:nvPicPr>
          <p:cNvPr id="5" name="Picture 4" descr="hinh-nen-powerpoint-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19200"/>
            <a:ext cx="9357360" cy="58483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038600" y="3581400"/>
            <a:ext cx="4343400" cy="1777663"/>
            <a:chOff x="3886200" y="1828800"/>
            <a:chExt cx="4343400" cy="1777663"/>
          </a:xfrm>
        </p:grpSpPr>
        <p:sp>
          <p:nvSpPr>
            <p:cNvPr id="3" name="TextBox 2"/>
            <p:cNvSpPr txBox="1"/>
            <p:nvPr/>
          </p:nvSpPr>
          <p:spPr>
            <a:xfrm>
              <a:off x="5029200" y="1828800"/>
              <a:ext cx="1981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rgbClr val="FF0000"/>
                  </a:solidFill>
                </a:rPr>
                <a:t>DẶN</a:t>
              </a:r>
              <a:r>
                <a:rPr lang="en-US" sz="4000" b="1" smtClean="0">
                  <a:solidFill>
                    <a:srgbClr val="FF0000"/>
                  </a:solidFill>
                </a:rPr>
                <a:t> DÒ</a:t>
              </a:r>
              <a:endParaRPr lang="en-US" sz="4000" b="1">
                <a:solidFill>
                  <a:srgbClr val="FF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86200" y="2590800"/>
              <a:ext cx="4343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en-US" sz="3000" smtClean="0"/>
                <a:t> Học phần 1, 2 bài 4</a:t>
              </a:r>
            </a:p>
            <a:p>
              <a:pPr>
                <a:buFontTx/>
                <a:buChar char="-"/>
              </a:pPr>
              <a:r>
                <a:rPr lang="en-US" sz="3000" smtClean="0"/>
                <a:t> Xem phần tiếp theo bài 4</a:t>
              </a:r>
              <a:endParaRPr lang="en-US" sz="3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67030"/>
            <a:ext cx="226927" cy="79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2334" tIns="56167" rIns="112334" bIns="56167" anchor="ctr">
            <a:spAutoFit/>
          </a:bodyPr>
          <a:lstStyle/>
          <a:p>
            <a:pPr eaLnBrk="1" hangingPunct="1"/>
            <a:endParaRPr lang="vi-VN" altLang="vi-VN" sz="4400">
              <a:latin typeface=".VnAristote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2667000" y="304800"/>
            <a:ext cx="6172200" cy="71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2334" tIns="56167" rIns="112334" bIns="5616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b="1" dirty="0" smtClean="0">
                <a:solidFill>
                  <a:srgbClr val="FF0000"/>
                </a:solidFill>
                <a:cs typeface="Times New Roman" pitchFamily="18" charset="0"/>
              </a:rPr>
              <a:t>           </a:t>
            </a:r>
            <a:r>
              <a:rPr lang="en-US" altLang="vi-VN" sz="3900" b="1" dirty="0" smtClean="0">
                <a:solidFill>
                  <a:srgbClr val="FF0000"/>
                </a:solidFill>
                <a:ea typeface="+mj-ea"/>
                <a:cs typeface="Times New Roman" pitchFamily="18" charset="0"/>
              </a:rPr>
              <a:t>MỤC TIÊU BÀI HỌC</a:t>
            </a:r>
            <a:endParaRPr lang="en-US" altLang="vi-VN" sz="3900" b="1" dirty="0">
              <a:solidFill>
                <a:srgbClr val="FF0000"/>
              </a:solidFill>
              <a:ea typeface="+mj-ea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85800" y="1143000"/>
            <a:ext cx="10632440" cy="2894268"/>
            <a:chOff x="652780" y="1524000"/>
            <a:chExt cx="10632440" cy="2894268"/>
          </a:xfrm>
        </p:grpSpPr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685800" y="1524000"/>
              <a:ext cx="10599420" cy="1159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12334" tIns="56167" rIns="112334" bIns="56167">
              <a:spAutoFit/>
            </a:bodyPr>
            <a:lstStyle/>
            <a:p>
              <a:pPr algn="just"/>
              <a:r>
                <a:rPr lang="en-US" altLang="vi-VN" sz="3400">
                  <a:solidFill>
                    <a:srgbClr val="0000FF"/>
                  </a:solidFill>
                  <a:latin typeface=".VnTime" pitchFamily="34" charset="0"/>
                </a:rPr>
                <a:t>-</a:t>
              </a:r>
              <a:r>
                <a:rPr lang="en-US" altLang="en-US"/>
                <a:t>  </a:t>
              </a:r>
              <a:r>
                <a:rPr lang="en-US" altLang="en-US" sz="3400">
                  <a:solidFill>
                    <a:srgbClr val="0000FF"/>
                  </a:solidFill>
                  <a:cs typeface="Times New Roman" pitchFamily="18" charset="0"/>
                </a:rPr>
                <a:t>Nhận biết được một số nhóm thực phẩm chính, dinh dưỡng từng loại, ý nghĩa đối với sức khoẻ con </a:t>
              </a:r>
              <a:r>
                <a:rPr lang="en-US" altLang="en-US" sz="3400" smtClean="0">
                  <a:solidFill>
                    <a:srgbClr val="0000FF"/>
                  </a:solidFill>
                  <a:cs typeface="Times New Roman" pitchFamily="18" charset="0"/>
                </a:rPr>
                <a:t>người</a:t>
              </a:r>
              <a:endParaRPr lang="en-US" altLang="en-US" sz="340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83737" y="2646681"/>
              <a:ext cx="10599420" cy="636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12334" tIns="56167" rIns="112334" bIns="56167">
              <a:spAutoFit/>
            </a:bodyPr>
            <a:lstStyle/>
            <a:p>
              <a:r>
                <a:rPr lang="en-US" altLang="vi-VN" sz="3400">
                  <a:solidFill>
                    <a:srgbClr val="0000FF"/>
                  </a:solidFill>
                  <a:cs typeface="Times New Roman" pitchFamily="18" charset="0"/>
                </a:rPr>
                <a:t>-</a:t>
              </a:r>
              <a:r>
                <a:rPr lang="en-US" altLang="en-US" sz="3400">
                  <a:solidFill>
                    <a:srgbClr val="0000FF"/>
                  </a:solidFill>
                  <a:cs typeface="Times New Roman" pitchFamily="18" charset="0"/>
                </a:rPr>
                <a:t>  Hình thành thói quen ăn uống khoa học </a:t>
              </a: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652780" y="3258397"/>
              <a:ext cx="10599420" cy="1159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12334" tIns="56167" rIns="112334" bIns="56167">
              <a:spAutoFit/>
            </a:bodyPr>
            <a:lstStyle/>
            <a:p>
              <a:r>
                <a:rPr lang="en-US" altLang="en-US" sz="3400">
                  <a:solidFill>
                    <a:srgbClr val="0000FF"/>
                  </a:solidFill>
                  <a:cs typeface="Times New Roman" pitchFamily="18" charset="0"/>
                </a:rPr>
                <a:t>- Tính toán sơ bộ được dinh dưỡng, chi phí tài chính cho một bữa ăn gia đình.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0" y="0"/>
            <a:ext cx="381000" cy="7772400"/>
          </a:xfrm>
          <a:prstGeom prst="round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1506200" y="0"/>
            <a:ext cx="381000" cy="7772400"/>
          </a:xfrm>
          <a:prstGeom prst="round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huc-pham-can-duoc-dam-bao-hon.png"/>
          <p:cNvPicPr>
            <a:picLocks noChangeAspect="1"/>
          </p:cNvPicPr>
          <p:nvPr/>
        </p:nvPicPr>
        <p:blipFill>
          <a:blip r:embed="rId2"/>
          <a:srcRect t="7018" r="5263" b="5263"/>
          <a:stretch>
            <a:fillRect/>
          </a:stretch>
        </p:blipFill>
        <p:spPr>
          <a:xfrm>
            <a:off x="3962400" y="3821289"/>
            <a:ext cx="4267200" cy="3951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5" y="286068"/>
            <a:ext cx="4187349" cy="2439670"/>
          </a:xfrm>
        </p:spPr>
      </p:pic>
      <p:pic>
        <p:nvPicPr>
          <p:cNvPr id="11" name="Picture 10" descr="06b408257b2ad2350cd4b6f994fa5d22.jpg"/>
          <p:cNvPicPr>
            <a:picLocks noChangeAspect="1"/>
          </p:cNvPicPr>
          <p:nvPr/>
        </p:nvPicPr>
        <p:blipFill>
          <a:blip r:embed="rId3"/>
          <a:srcRect b="8333"/>
          <a:stretch>
            <a:fillRect/>
          </a:stretch>
        </p:blipFill>
        <p:spPr>
          <a:xfrm>
            <a:off x="0" y="-304800"/>
            <a:ext cx="11887200" cy="8382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762000"/>
            <a:ext cx="6096000" cy="1295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400" b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3400" b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US" sz="3400" b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en-US" sz="3400" b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US" sz="3400" b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Vì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sao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hằng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chúng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ta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phải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sử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dụng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nhiều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loại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400" b="1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thực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400" b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phẩm</a:t>
            </a:r>
            <a:br>
              <a:rPr lang="en-US" sz="3400" b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en-US" sz="3400" b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khác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nhau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?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alt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81200" y="1905000"/>
            <a:ext cx="2362200" cy="18288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24400" y="2209800"/>
            <a:ext cx="2362200" cy="18288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47800" y="46482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chemeClr val="bg1"/>
                </a:solidFill>
              </a:rPr>
              <a:t>Cung cấp đủ dinh dưỡng giúp cơ thể khỏe mạnh</a:t>
            </a:r>
            <a:endParaRPr lang="en-US" sz="3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6" grpId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1219200" y="2514600"/>
            <a:ext cx="5334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chemeClr val="tx1"/>
                </a:solidFill>
              </a:rPr>
              <a:t>A</a:t>
            </a:r>
            <a:endParaRPr lang="en-US" sz="3000" b="1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134600" y="4800600"/>
            <a:ext cx="5334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chemeClr val="tx1"/>
                </a:solidFill>
              </a:rPr>
              <a:t>D</a:t>
            </a:r>
            <a:endParaRPr lang="en-US" sz="3000" b="1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134600" y="2514600"/>
            <a:ext cx="5334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chemeClr val="tx1"/>
                </a:solidFill>
              </a:rPr>
              <a:t>C</a:t>
            </a:r>
            <a:endParaRPr lang="en-US" sz="3000" b="1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19200" y="4800600"/>
            <a:ext cx="533400" cy="45720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solidFill>
                  <a:schemeClr val="tx1"/>
                </a:solidFill>
              </a:rPr>
              <a:t>B</a:t>
            </a:r>
            <a:endParaRPr lang="en-US" sz="3000" b="1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762000"/>
            <a:ext cx="2514600" cy="990600"/>
          </a:xfrm>
          <a:prstGeom prst="rect">
            <a:avLst/>
          </a:prstGeom>
          <a:solidFill>
            <a:srgbClr val="CC00CC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Thịt, cá, trứng, sữa,các loại đậu…</a:t>
            </a:r>
            <a:endParaRPr lang="en-US" sz="2400" b="1"/>
          </a:p>
        </p:txBody>
      </p:sp>
      <p:sp>
        <p:nvSpPr>
          <p:cNvPr id="18" name="Rectangle 17"/>
          <p:cNvSpPr/>
          <p:nvPr/>
        </p:nvSpPr>
        <p:spPr>
          <a:xfrm>
            <a:off x="6324600" y="762000"/>
            <a:ext cx="2514600" cy="990600"/>
          </a:xfrm>
          <a:prstGeom prst="rect">
            <a:avLst/>
          </a:prstGeom>
          <a:solidFill>
            <a:srgbClr val="CC00CC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Gạo, khoai, bắp, bánh mì…</a:t>
            </a:r>
            <a:endParaRPr lang="en-US" sz="2400" b="1"/>
          </a:p>
        </p:txBody>
      </p:sp>
      <p:sp>
        <p:nvSpPr>
          <p:cNvPr id="19" name="Rectangle 18"/>
          <p:cNvSpPr/>
          <p:nvPr/>
        </p:nvSpPr>
        <p:spPr>
          <a:xfrm>
            <a:off x="6324600" y="6172200"/>
            <a:ext cx="2514600" cy="990600"/>
          </a:xfrm>
          <a:prstGeom prst="rect">
            <a:avLst/>
          </a:prstGeom>
          <a:solidFill>
            <a:srgbClr val="CC00CC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Rau, củ, trái cây, hải sản…</a:t>
            </a:r>
            <a:endParaRPr lang="en-US" sz="2400" b="1"/>
          </a:p>
        </p:txBody>
      </p:sp>
      <p:sp>
        <p:nvSpPr>
          <p:cNvPr id="20" name="Rectangle 19"/>
          <p:cNvSpPr/>
          <p:nvPr/>
        </p:nvSpPr>
        <p:spPr>
          <a:xfrm>
            <a:off x="3048000" y="6172200"/>
            <a:ext cx="2514600" cy="990600"/>
          </a:xfrm>
          <a:prstGeom prst="rect">
            <a:avLst/>
          </a:prstGeom>
          <a:solidFill>
            <a:srgbClr val="CC00CC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Sữa,dầu, mỡ, bơ, phô mai…</a:t>
            </a:r>
            <a:endParaRPr lang="en-US" sz="2400" b="1"/>
          </a:p>
        </p:txBody>
      </p:sp>
      <p:sp>
        <p:nvSpPr>
          <p:cNvPr id="6" name="Right Arrow 5"/>
          <p:cNvSpPr/>
          <p:nvPr/>
        </p:nvSpPr>
        <p:spPr>
          <a:xfrm rot="19780505">
            <a:off x="6651888" y="2286000"/>
            <a:ext cx="2328658" cy="1295400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CHẤT ĐƯỜNG, BỘT</a:t>
            </a:r>
            <a:endParaRPr lang="en-US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908423">
            <a:off x="6463169" y="4339954"/>
            <a:ext cx="2514600" cy="1199611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 KHOÁNG,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VITAMIN</a:t>
            </a:r>
            <a:endParaRPr lang="en-US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9833439" flipH="1">
            <a:off x="2835004" y="4146277"/>
            <a:ext cx="2328657" cy="1295400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CHẤT BÉO</a:t>
            </a:r>
            <a:endParaRPr lang="en-US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738044" flipH="1">
            <a:off x="2819400" y="2365441"/>
            <a:ext cx="2387405" cy="1199611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CHẤT ĐẠM</a:t>
            </a:r>
            <a:endParaRPr lang="en-US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59446" y="2852955"/>
            <a:ext cx="2362200" cy="2133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4 NHÓM THỰC PHẨM CHÍNH </a:t>
            </a:r>
            <a:endParaRPr lang="en-US" sz="2800" b="1"/>
          </a:p>
        </p:txBody>
      </p:sp>
      <p:sp>
        <p:nvSpPr>
          <p:cNvPr id="12" name="Rounded Rectangle 11"/>
          <p:cNvSpPr/>
          <p:nvPr/>
        </p:nvSpPr>
        <p:spPr>
          <a:xfrm>
            <a:off x="0" y="5257800"/>
            <a:ext cx="3048000" cy="2514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0" y="0"/>
            <a:ext cx="3048000" cy="25146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839200" y="5257800"/>
            <a:ext cx="3048000" cy="25146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839200" y="0"/>
            <a:ext cx="3048000" cy="25146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Callout 20"/>
          <p:cNvSpPr/>
          <p:nvPr/>
        </p:nvSpPr>
        <p:spPr>
          <a:xfrm>
            <a:off x="3581400" y="304800"/>
            <a:ext cx="5029200" cy="1981200"/>
          </a:xfrm>
          <a:prstGeom prst="cloudCallou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Em hãy quan sát và </a:t>
            </a:r>
          </a:p>
          <a:p>
            <a:pPr algn="ctr"/>
            <a:r>
              <a:rPr lang="en-US" sz="2800" b="1" smtClean="0"/>
              <a:t>kể tên các loại thực phẩm có trong hình?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2" grpId="0" animBg="1"/>
      <p:bldP spid="17" grpId="0" animBg="1"/>
      <p:bldP spid="18" grpId="0" animBg="1"/>
      <p:bldP spid="19" grpId="0" animBg="1"/>
      <p:bldP spid="20" grpId="0" animBg="1"/>
      <p:bldP spid="6" grpId="0" animBg="1"/>
      <p:bldP spid="7" grpId="0" animBg="1"/>
      <p:bldP spid="8" grpId="0" animBg="1"/>
      <p:bldP spid="10" grpId="0" animBg="1"/>
      <p:bldP spid="5" grpId="0" animBg="1"/>
      <p:bldP spid="12" grpId="0" animBg="1"/>
      <p:bldP spid="14" grpId="0" animBg="1"/>
      <p:bldP spid="15" grpId="0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876800" y="6324600"/>
            <a:ext cx="3429000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Chất khoáng, vitamin</a:t>
            </a:r>
            <a:endParaRPr lang="en-US" sz="2400" smtClean="0">
              <a:solidFill>
                <a:schemeClr val="bg1"/>
              </a:solidFill>
            </a:endParaRPr>
          </a:p>
          <a:p>
            <a:r>
              <a:rPr lang="en-US" sz="2400" smtClean="0"/>
              <a:t>+ Tăng sức đề kháng</a:t>
            </a:r>
          </a:p>
          <a:p>
            <a:r>
              <a:rPr lang="en-US" sz="2400" smtClean="0"/>
              <a:t>+ Giúp cơ thể khỏe mạnh </a:t>
            </a:r>
            <a:endParaRPr lang="en-US" sz="2400"/>
          </a:p>
        </p:txBody>
      </p:sp>
      <p:sp>
        <p:nvSpPr>
          <p:cNvPr id="13" name="TextBox 12"/>
          <p:cNvSpPr txBox="1"/>
          <p:nvPr/>
        </p:nvSpPr>
        <p:spPr>
          <a:xfrm>
            <a:off x="3733800" y="4876800"/>
            <a:ext cx="3505200" cy="830997"/>
          </a:xfrm>
          <a:prstGeom prst="rect">
            <a:avLst/>
          </a:prstGeom>
          <a:solidFill>
            <a:srgbClr val="FF99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Chất đường, bột (glucid)</a:t>
            </a:r>
            <a:endParaRPr lang="en-US" sz="2400" smtClean="0">
              <a:solidFill>
                <a:schemeClr val="bg1"/>
              </a:solidFill>
            </a:endParaRPr>
          </a:p>
          <a:p>
            <a:r>
              <a:rPr lang="en-US" sz="2400" smtClean="0"/>
              <a:t>+ Cung cấp năng lượng </a:t>
            </a:r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3657600" y="533400"/>
            <a:ext cx="3276600" cy="1569660"/>
          </a:xfrm>
          <a:prstGeom prst="rect">
            <a:avLst/>
          </a:prstGeom>
          <a:solidFill>
            <a:srgbClr val="00CC00"/>
          </a:solidFill>
          <a:ln w="5715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Chất đạm (protein)</a:t>
            </a:r>
          </a:p>
          <a:p>
            <a:r>
              <a:rPr lang="en-US" sz="2400" smtClean="0"/>
              <a:t>+ Tạo ra tế bào mới</a:t>
            </a:r>
          </a:p>
          <a:p>
            <a:r>
              <a:rPr lang="en-US" sz="2400" smtClean="0"/>
              <a:t>+ Giúp cơ thể phát triển</a:t>
            </a:r>
          </a:p>
          <a:p>
            <a:r>
              <a:rPr lang="en-US" sz="2400" smtClean="0"/>
              <a:t>+ Cung cấp năng lượng </a:t>
            </a:r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4495800" y="2286000"/>
            <a:ext cx="3048000" cy="1569660"/>
          </a:xfrm>
          <a:prstGeom prst="rect">
            <a:avLst/>
          </a:prstGeom>
          <a:solidFill>
            <a:srgbClr val="FF00FF"/>
          </a:solidFill>
          <a:ln w="5715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Chất béo (lipid)</a:t>
            </a:r>
            <a:endParaRPr lang="en-US" sz="2400" smtClean="0">
              <a:solidFill>
                <a:schemeClr val="bg1"/>
              </a:solidFill>
            </a:endParaRPr>
          </a:p>
          <a:p>
            <a:r>
              <a:rPr lang="en-US" sz="2400" smtClean="0"/>
              <a:t>+ Cung cấp năng lượng </a:t>
            </a:r>
          </a:p>
          <a:p>
            <a:r>
              <a:rPr lang="en-US" sz="2400" smtClean="0"/>
              <a:t>+ Bảo vệ cơ thể</a:t>
            </a:r>
          </a:p>
          <a:p>
            <a:r>
              <a:rPr lang="en-US" sz="2400" smtClean="0"/>
              <a:t>+ Chuyển hóa vitamin</a:t>
            </a:r>
            <a:endParaRPr lang="en-US" sz="2400"/>
          </a:p>
        </p:txBody>
      </p:sp>
      <p:grpSp>
        <p:nvGrpSpPr>
          <p:cNvPr id="11" name="Group 10"/>
          <p:cNvGrpSpPr/>
          <p:nvPr/>
        </p:nvGrpSpPr>
        <p:grpSpPr>
          <a:xfrm>
            <a:off x="228600" y="533400"/>
            <a:ext cx="3429001" cy="4114801"/>
            <a:chOff x="381000" y="228600"/>
            <a:chExt cx="3429001" cy="4114801"/>
          </a:xfrm>
        </p:grpSpPr>
        <p:pic>
          <p:nvPicPr>
            <p:cNvPr id="4" name="Picture 3" descr="Growth-Chart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228600"/>
              <a:ext cx="3429000" cy="2743200"/>
            </a:xfrm>
            <a:prstGeom prst="rect">
              <a:avLst/>
            </a:prstGeom>
            <a:ln w="57150">
              <a:solidFill>
                <a:srgbClr val="00CC00"/>
              </a:solidFill>
            </a:ln>
          </p:spPr>
        </p:pic>
        <p:grpSp>
          <p:nvGrpSpPr>
            <p:cNvPr id="8" name="Group 7"/>
            <p:cNvGrpSpPr/>
            <p:nvPr/>
          </p:nvGrpSpPr>
          <p:grpSpPr>
            <a:xfrm>
              <a:off x="381000" y="2971800"/>
              <a:ext cx="3429001" cy="1371601"/>
              <a:chOff x="5224023" y="838200"/>
              <a:chExt cx="3688682" cy="1371601"/>
            </a:xfrm>
          </p:grpSpPr>
          <p:pic>
            <p:nvPicPr>
              <p:cNvPr id="5" name="Picture 4" descr="mo-thay-vet-thuong-2.PNG"/>
              <p:cNvPicPr>
                <a:picLocks noChangeAspect="1"/>
              </p:cNvPicPr>
              <p:nvPr/>
            </p:nvPicPr>
            <p:blipFill>
              <a:blip r:embed="rId3" cstate="print"/>
              <a:srcRect l="11992" t="5727" r="5261"/>
              <a:stretch>
                <a:fillRect/>
              </a:stretch>
            </p:blipFill>
            <p:spPr>
              <a:xfrm>
                <a:off x="5224023" y="838200"/>
                <a:ext cx="1885326" cy="1364875"/>
              </a:xfrm>
              <a:prstGeom prst="rect">
                <a:avLst/>
              </a:prstGeom>
              <a:ln w="57150">
                <a:solidFill>
                  <a:srgbClr val="00CC00"/>
                </a:solidFill>
              </a:ln>
            </p:spPr>
          </p:pic>
          <p:pic>
            <p:nvPicPr>
              <p:cNvPr id="6" name="Picture 5" descr="diem-la-tren-ban-tay-bao-hieu-than-tai-mo-ket-rot-tien-sap-doi-doi-giau-sang.jpg"/>
              <p:cNvPicPr>
                <a:picLocks noChangeAspect="1"/>
              </p:cNvPicPr>
              <p:nvPr/>
            </p:nvPicPr>
            <p:blipFill>
              <a:blip r:embed="rId4" cstate="print"/>
              <a:srcRect r="5000"/>
              <a:stretch>
                <a:fillRect/>
              </a:stretch>
            </p:blipFill>
            <p:spPr>
              <a:xfrm>
                <a:off x="6945407" y="838557"/>
                <a:ext cx="1967298" cy="1371244"/>
              </a:xfrm>
              <a:prstGeom prst="rect">
                <a:avLst/>
              </a:prstGeom>
              <a:ln w="57150">
                <a:solidFill>
                  <a:srgbClr val="00CC00"/>
                </a:solidFill>
              </a:ln>
            </p:spPr>
          </p:pic>
        </p:grpSp>
      </p:grpSp>
      <p:pic>
        <p:nvPicPr>
          <p:cNvPr id="7" name="Picture 6" descr="2021-11-02_18504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0" y="4191000"/>
            <a:ext cx="3384977" cy="3352800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  <p:pic>
        <p:nvPicPr>
          <p:cNvPr id="9" name="Picture 8" descr="2021-11-02_18563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600" y="762000"/>
            <a:ext cx="4419600" cy="3048000"/>
          </a:xfrm>
          <a:prstGeom prst="rect">
            <a:avLst/>
          </a:prstGeom>
          <a:ln w="57150">
            <a:solidFill>
              <a:srgbClr val="CC00CC"/>
            </a:solidFill>
          </a:ln>
        </p:spPr>
      </p:pic>
      <p:pic>
        <p:nvPicPr>
          <p:cNvPr id="10" name="Picture 9" descr="img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4866869"/>
            <a:ext cx="3429479" cy="267693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8" name="Oval Callout 17"/>
          <p:cNvSpPr/>
          <p:nvPr/>
        </p:nvSpPr>
        <p:spPr>
          <a:xfrm>
            <a:off x="4038600" y="2209800"/>
            <a:ext cx="6324600" cy="228600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Chức năng của các nhóm thực phẩm là gì?</a:t>
            </a:r>
            <a:endParaRPr 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2" grpId="0" animBg="1"/>
      <p:bldP spid="14" grpId="0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854" y="863600"/>
            <a:ext cx="11109166" cy="5061056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3420" y="863600"/>
            <a:ext cx="10853261" cy="6392073"/>
          </a:xfrm>
          <a:prstGeom prst="rect">
            <a:avLst/>
          </a:prstGeom>
        </p:spPr>
        <p:txBody>
          <a:bodyPr wrap="square" lIns="112334" tIns="56167" rIns="112334" bIns="56167">
            <a:spAutoFit/>
          </a:bodyPr>
          <a:lstStyle/>
          <a:p>
            <a:pPr>
              <a:defRPr/>
            </a:pPr>
            <a:r>
              <a:rPr lang="vi-VN" sz="3400" smtClean="0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Có </a:t>
            </a:r>
            <a:r>
              <a:rPr lang="vi-VN" sz="3400" dirty="0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4 nhóm thực phẩm </a:t>
            </a:r>
            <a:r>
              <a:rPr lang="vi-VN" sz="3400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chính </a:t>
            </a:r>
            <a:endParaRPr lang="en-US" sz="3400" smtClean="0">
              <a:solidFill>
                <a:schemeClr val="bg1"/>
              </a:solidFill>
              <a:latin typeface="+mj-lt"/>
              <a:ea typeface="+mj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400" b="1" smtClean="0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     +T</a:t>
            </a:r>
            <a:r>
              <a:rPr lang="vi-VN" sz="3400" b="1" smtClean="0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hực phẩm giàu chất đạm</a:t>
            </a:r>
            <a:endParaRPr lang="en-US" sz="3400" b="1" smtClean="0">
              <a:solidFill>
                <a:schemeClr val="bg1"/>
              </a:solidFill>
              <a:latin typeface="+mj-lt"/>
              <a:ea typeface="+mj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400" b="1" smtClean="0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     +T</a:t>
            </a:r>
            <a:r>
              <a:rPr lang="vi-VN" sz="3400" b="1" smtClean="0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hực phẩm giàu chất béo </a:t>
            </a:r>
            <a:endParaRPr lang="en-US" sz="3400" b="1" smtClean="0">
              <a:solidFill>
                <a:schemeClr val="bg1"/>
              </a:solidFill>
              <a:latin typeface="+mj-lt"/>
              <a:ea typeface="+mj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400" b="1" smtClean="0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     +T</a:t>
            </a:r>
            <a:r>
              <a:rPr lang="vi-VN" sz="3400" b="1" smtClean="0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hực </a:t>
            </a:r>
            <a:r>
              <a:rPr lang="vi-VN" sz="3400" b="1" dirty="0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phẩm giàu chất đường</a:t>
            </a:r>
            <a:r>
              <a:rPr lang="vi-VN" sz="3400" b="1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, </a:t>
            </a:r>
            <a:r>
              <a:rPr lang="vi-VN" sz="3400" b="1" smtClean="0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bột</a:t>
            </a:r>
            <a:endParaRPr lang="en-US" sz="3400" b="1" smtClean="0">
              <a:solidFill>
                <a:schemeClr val="bg1"/>
              </a:solidFill>
              <a:latin typeface="+mj-lt"/>
              <a:ea typeface="+mj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400" b="1" smtClean="0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400" b="1" smtClean="0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    +T</a:t>
            </a:r>
            <a:r>
              <a:rPr lang="vi-VN" sz="3400" b="1" smtClean="0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hực phẩm giàu chất khoáng và vitamin.</a:t>
            </a:r>
            <a:endParaRPr lang="en-US" sz="3400" b="1" smtClean="0">
              <a:solidFill>
                <a:schemeClr val="bg1"/>
              </a:solidFill>
              <a:latin typeface="+mj-lt"/>
              <a:ea typeface="+mj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400" b="1" smtClean="0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3400" smtClean="0">
                <a:solidFill>
                  <a:schemeClr val="bg1"/>
                </a:solidFill>
                <a:latin typeface="+mj-lt"/>
                <a:ea typeface="+mj-ea"/>
                <a:cs typeface="Times New Roman" panose="02020603050405020304" pitchFamily="18" charset="0"/>
              </a:rPr>
              <a:t>Mỗi nhóm thực phẩm có chức năng khác nhau, giúp cơ thể khoẻ mạnh và phát triển toàn diện.</a:t>
            </a:r>
            <a:endParaRPr lang="en-US" sz="3400" smtClean="0">
              <a:solidFill>
                <a:schemeClr val="bg1"/>
              </a:solidFill>
              <a:latin typeface="+mj-lt"/>
              <a:ea typeface="+mj-ea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400" dirty="0">
              <a:latin typeface="+mj-lt"/>
            </a:endParaRPr>
          </a:p>
          <a:p>
            <a:pPr>
              <a:defRPr/>
            </a:pPr>
            <a:endParaRPr lang="en-US" sz="3400" dirty="0">
              <a:latin typeface="+mj-lt"/>
            </a:endParaRPr>
          </a:p>
          <a:p>
            <a:pPr>
              <a:defRPr/>
            </a:pPr>
            <a:endParaRPr lang="en-US" sz="3400" dirty="0">
              <a:latin typeface="+mj-lt"/>
            </a:endParaRPr>
          </a:p>
          <a:p>
            <a:pPr>
              <a:defRPr/>
            </a:pPr>
            <a:endParaRPr lang="en-US" sz="3400" dirty="0">
              <a:latin typeface="+mj-lt"/>
            </a:endParaRPr>
          </a:p>
          <a:p>
            <a:pPr>
              <a:defRPr/>
            </a:pPr>
            <a:endParaRPr lang="en-US" sz="3400" dirty="0">
              <a:latin typeface="+mj-lt"/>
            </a:endParaRPr>
          </a:p>
        </p:txBody>
      </p:sp>
      <p:pic>
        <p:nvPicPr>
          <p:cNvPr id="12" name="Picture 11" descr="What-Are-Organic-Food.jpg"/>
          <p:cNvPicPr>
            <a:picLocks noChangeAspect="1"/>
          </p:cNvPicPr>
          <p:nvPr/>
        </p:nvPicPr>
        <p:blipFill>
          <a:blip r:embed="rId2"/>
          <a:srcRect t="17021" b="14894"/>
          <a:stretch>
            <a:fillRect/>
          </a:stretch>
        </p:blipFill>
        <p:spPr>
          <a:xfrm>
            <a:off x="3007400" y="5181600"/>
            <a:ext cx="5920383" cy="23317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0"/>
            <a:ext cx="10058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400" b="1" smtClean="0">
                <a:solidFill>
                  <a:srgbClr val="FF3300"/>
                </a:solidFill>
              </a:rPr>
              <a:t>1. GIÁ TRỊ DINH DƯỠNG CỦA CÁC NHÓM THỰC PHẨM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ChangeArrowheads="1"/>
          </p:cNvSpPr>
          <p:nvPr/>
        </p:nvSpPr>
        <p:spPr bwMode="auto">
          <a:xfrm>
            <a:off x="350838" y="134938"/>
            <a:ext cx="10933748" cy="115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2334" tIns="56167" rIns="112334" bIns="56167">
            <a:spAutoFit/>
          </a:bodyPr>
          <a:lstStyle/>
          <a:p>
            <a:r>
              <a:rPr lang="en-US" altLang="en-US" sz="3400" b="1">
                <a:solidFill>
                  <a:srgbClr val="FF0000"/>
                </a:solidFill>
              </a:rPr>
              <a:t>  2. NHU CẦU DINH DƯỠNG CỦA CƠ THỂ</a:t>
            </a:r>
          </a:p>
          <a:p>
            <a:endParaRPr lang="en-US" altLang="en-US" sz="3400" b="1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297180" cy="7945120"/>
          </a:xfrm>
          <a:custGeom>
            <a:avLst/>
            <a:gdLst>
              <a:gd name="connsiteX0" fmla="*/ 0 w 304800"/>
              <a:gd name="connsiteY0" fmla="*/ 0 h 2946400"/>
              <a:gd name="connsiteX1" fmla="*/ 304800 w 304800"/>
              <a:gd name="connsiteY1" fmla="*/ 0 h 2946400"/>
              <a:gd name="connsiteX2" fmla="*/ 304800 w 304800"/>
              <a:gd name="connsiteY2" fmla="*/ 2946400 h 2946400"/>
              <a:gd name="connsiteX3" fmla="*/ 0 w 304800"/>
              <a:gd name="connsiteY3" fmla="*/ 2946400 h 2946400"/>
              <a:gd name="connsiteX4" fmla="*/ 0 w 304800"/>
              <a:gd name="connsiteY4" fmla="*/ 0 h 2946400"/>
              <a:gd name="connsiteX0" fmla="*/ 0 w 304800"/>
              <a:gd name="connsiteY0" fmla="*/ 0 h 2946400"/>
              <a:gd name="connsiteX1" fmla="*/ 304800 w 304800"/>
              <a:gd name="connsiteY1" fmla="*/ 145143 h 2946400"/>
              <a:gd name="connsiteX2" fmla="*/ 304800 w 304800"/>
              <a:gd name="connsiteY2" fmla="*/ 2946400 h 2946400"/>
              <a:gd name="connsiteX3" fmla="*/ 0 w 304800"/>
              <a:gd name="connsiteY3" fmla="*/ 2946400 h 2946400"/>
              <a:gd name="connsiteX4" fmla="*/ 0 w 304800"/>
              <a:gd name="connsiteY4" fmla="*/ 0 h 2946400"/>
              <a:gd name="connsiteX0" fmla="*/ 0 w 304800"/>
              <a:gd name="connsiteY0" fmla="*/ 0 h 3202316"/>
              <a:gd name="connsiteX1" fmla="*/ 304800 w 304800"/>
              <a:gd name="connsiteY1" fmla="*/ 145143 h 3202316"/>
              <a:gd name="connsiteX2" fmla="*/ 290285 w 304800"/>
              <a:gd name="connsiteY2" fmla="*/ 3202316 h 3202316"/>
              <a:gd name="connsiteX3" fmla="*/ 0 w 304800"/>
              <a:gd name="connsiteY3" fmla="*/ 2946400 h 3202316"/>
              <a:gd name="connsiteX4" fmla="*/ 0 w 304800"/>
              <a:gd name="connsiteY4" fmla="*/ 0 h 320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3202316">
                <a:moveTo>
                  <a:pt x="0" y="0"/>
                </a:moveTo>
                <a:lnTo>
                  <a:pt x="304800" y="145143"/>
                </a:lnTo>
                <a:cubicBezTo>
                  <a:pt x="299962" y="1164201"/>
                  <a:pt x="295123" y="2183258"/>
                  <a:pt x="290285" y="3202316"/>
                </a:cubicBezTo>
                <a:lnTo>
                  <a:pt x="0" y="29464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8" name="Rectangle 1"/>
          <p:cNvSpPr/>
          <p:nvPr/>
        </p:nvSpPr>
        <p:spPr>
          <a:xfrm flipH="1">
            <a:off x="11616849" y="-16192"/>
            <a:ext cx="270351" cy="7945121"/>
          </a:xfrm>
          <a:custGeom>
            <a:avLst/>
            <a:gdLst>
              <a:gd name="connsiteX0" fmla="*/ 0 w 304800"/>
              <a:gd name="connsiteY0" fmla="*/ 0 h 2946400"/>
              <a:gd name="connsiteX1" fmla="*/ 304800 w 304800"/>
              <a:gd name="connsiteY1" fmla="*/ 0 h 2946400"/>
              <a:gd name="connsiteX2" fmla="*/ 304800 w 304800"/>
              <a:gd name="connsiteY2" fmla="*/ 2946400 h 2946400"/>
              <a:gd name="connsiteX3" fmla="*/ 0 w 304800"/>
              <a:gd name="connsiteY3" fmla="*/ 2946400 h 2946400"/>
              <a:gd name="connsiteX4" fmla="*/ 0 w 304800"/>
              <a:gd name="connsiteY4" fmla="*/ 0 h 2946400"/>
              <a:gd name="connsiteX0" fmla="*/ 0 w 304800"/>
              <a:gd name="connsiteY0" fmla="*/ 0 h 2946400"/>
              <a:gd name="connsiteX1" fmla="*/ 304800 w 304800"/>
              <a:gd name="connsiteY1" fmla="*/ 145143 h 2946400"/>
              <a:gd name="connsiteX2" fmla="*/ 304800 w 304800"/>
              <a:gd name="connsiteY2" fmla="*/ 2946400 h 2946400"/>
              <a:gd name="connsiteX3" fmla="*/ 0 w 304800"/>
              <a:gd name="connsiteY3" fmla="*/ 2946400 h 2946400"/>
              <a:gd name="connsiteX4" fmla="*/ 0 w 304800"/>
              <a:gd name="connsiteY4" fmla="*/ 0 h 2946400"/>
              <a:gd name="connsiteX0" fmla="*/ 0 w 304800"/>
              <a:gd name="connsiteY0" fmla="*/ 0 h 3202316"/>
              <a:gd name="connsiteX1" fmla="*/ 304800 w 304800"/>
              <a:gd name="connsiteY1" fmla="*/ 145143 h 3202316"/>
              <a:gd name="connsiteX2" fmla="*/ 290285 w 304800"/>
              <a:gd name="connsiteY2" fmla="*/ 3202316 h 3202316"/>
              <a:gd name="connsiteX3" fmla="*/ 0 w 304800"/>
              <a:gd name="connsiteY3" fmla="*/ 2946400 h 3202316"/>
              <a:gd name="connsiteX4" fmla="*/ 0 w 304800"/>
              <a:gd name="connsiteY4" fmla="*/ 0 h 320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3202316">
                <a:moveTo>
                  <a:pt x="0" y="0"/>
                </a:moveTo>
                <a:lnTo>
                  <a:pt x="304800" y="145143"/>
                </a:lnTo>
                <a:cubicBezTo>
                  <a:pt x="299962" y="1164201"/>
                  <a:pt x="295123" y="2183258"/>
                  <a:pt x="290285" y="3202316"/>
                </a:cubicBezTo>
                <a:lnTo>
                  <a:pt x="0" y="29464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9600" y="685800"/>
            <a:ext cx="10995660" cy="191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334" tIns="56167" rIns="112334" bIns="56167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3200">
                <a:solidFill>
                  <a:srgbClr val="0070C0"/>
                </a:solidFill>
                <a:cs typeface="Times New Roman" panose="02020603050405020304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altLang="en-US" sz="3400" b="1" dirty="0" smtClean="0">
                <a:solidFill>
                  <a:srgbClr val="C00000"/>
                </a:solidFill>
                <a:cs typeface="+mn-cs"/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Theo </a:t>
            </a:r>
            <a:r>
              <a:rPr lang="en-US" b="1" i="1" dirty="0" err="1">
                <a:solidFill>
                  <a:srgbClr val="C00000"/>
                </a:solidFill>
              </a:rPr>
              <a:t>em</a:t>
            </a:r>
            <a:r>
              <a:rPr lang="en-US" b="1" i="1" dirty="0">
                <a:solidFill>
                  <a:srgbClr val="C00000"/>
                </a:solidFill>
              </a:rPr>
              <a:t>, </a:t>
            </a:r>
            <a:r>
              <a:rPr lang="en-US" b="1" i="1" dirty="0" err="1">
                <a:solidFill>
                  <a:srgbClr val="C00000"/>
                </a:solidFill>
              </a:rPr>
              <a:t>thể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trạng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của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mỗi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bạn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err="1">
                <a:solidFill>
                  <a:srgbClr val="C00000"/>
                </a:solidFill>
              </a:rPr>
              <a:t>trong</a:t>
            </a:r>
            <a:r>
              <a:rPr lang="en-US" b="1" i="1">
                <a:solidFill>
                  <a:srgbClr val="C00000"/>
                </a:solidFill>
              </a:rPr>
              <a:t> </a:t>
            </a:r>
            <a:r>
              <a:rPr lang="en-US" b="1" i="1" smtClean="0">
                <a:solidFill>
                  <a:srgbClr val="C00000"/>
                </a:solidFill>
              </a:rPr>
              <a:t>hình </a:t>
            </a:r>
            <a:r>
              <a:rPr lang="en-US" b="1" i="1" dirty="0" err="1">
                <a:solidFill>
                  <a:srgbClr val="C00000"/>
                </a:solidFill>
              </a:rPr>
              <a:t>thể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hiện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tình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trạng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dinh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dưỡng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của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cơ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thể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như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thế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nào</a:t>
            </a:r>
            <a:r>
              <a:rPr lang="en-US" b="1" i="1" dirty="0">
                <a:solidFill>
                  <a:srgbClr val="C00000"/>
                </a:solidFill>
              </a:rPr>
              <a:t>?</a:t>
            </a:r>
            <a:endParaRPr lang="en-US" b="1" dirty="0">
              <a:solidFill>
                <a:srgbClr val="C00000"/>
              </a:solidFill>
            </a:endParaRPr>
          </a:p>
          <a:p>
            <a:pPr>
              <a:defRPr/>
            </a:pPr>
            <a:endParaRPr lang="en-US" altLang="vi-VN" sz="3400" b="1" dirty="0" smtClean="0">
              <a:solidFill>
                <a:srgbClr val="C00000"/>
              </a:solidFill>
              <a:cs typeface="+mn-cs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07867" y="2965027"/>
            <a:ext cx="10153650" cy="16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2334" tIns="56167" rIns="112334" bIns="56167">
            <a:spAutoFit/>
          </a:bodyPr>
          <a:lstStyle/>
          <a:p>
            <a:r>
              <a:rPr lang="vi-VN" altLang="en-US"/>
              <a:t/>
            </a:r>
            <a:br>
              <a:rPr lang="vi-VN" altLang="en-US"/>
            </a:br>
            <a:r>
              <a:rPr lang="vi-VN" altLang="en-US" sz="3900"/>
              <a:t/>
            </a:r>
            <a:br>
              <a:rPr lang="vi-VN" altLang="en-US" sz="3900"/>
            </a:br>
            <a:endParaRPr lang="en-US" altLang="vi-VN" sz="390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048000" y="6934200"/>
            <a:ext cx="5715000" cy="63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2334" tIns="56167" rIns="112334" bIns="56167">
            <a:spAutoFit/>
          </a:bodyPr>
          <a:lstStyle/>
          <a:p>
            <a:r>
              <a:rPr lang="en-US" altLang="en-US" sz="3400">
                <a:cs typeface="Times New Roman" pitchFamily="18" charset="0"/>
              </a:rPr>
              <a:t>Hình 4.2. Một số loại thể trạng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34400" y="6172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</a:rPr>
              <a:t>Suy dinh dưỡng</a:t>
            </a: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3600" y="6248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</a:rPr>
              <a:t>Béo phì</a:t>
            </a: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8800" y="6248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</a:rPr>
              <a:t>Cân đối</a:t>
            </a:r>
            <a:endParaRPr lang="en-US" sz="2800" b="1">
              <a:solidFill>
                <a:srgbClr val="0000FF"/>
              </a:solidFill>
            </a:endParaRPr>
          </a:p>
        </p:txBody>
      </p:sp>
      <p:pic>
        <p:nvPicPr>
          <p:cNvPr id="20" name="Picture 19" descr="dau-hieu-canh-bao-tre-bi-suy-dinh-duong-thap-coi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52601"/>
            <a:ext cx="93726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9" grpId="0"/>
      <p:bldP spid="10" grpId="0"/>
      <p:bldP spid="13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5791200"/>
            <a:ext cx="5867400" cy="1981200"/>
          </a:xfrm>
          <a:prstGeom prst="roundRect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  Béo phì</a:t>
            </a:r>
          </a:p>
          <a:p>
            <a:pPr algn="ctr"/>
            <a:r>
              <a:rPr lang="en-US" sz="2400" b="1" smtClean="0">
                <a:solidFill>
                  <a:schemeClr val="tx1"/>
                </a:solidFill>
              </a:rPr>
              <a:t>Ăn uống thừa chất dinh dưỡng, ít vận động, khiến cơ thể chậm chạp, dễ mắc bệnh như: tim mạch, huyết áp, tiểu đường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24600" y="5791200"/>
            <a:ext cx="5562600" cy="1981200"/>
          </a:xfrm>
          <a:prstGeom prst="roundRect">
            <a:avLst/>
          </a:prstGeom>
          <a:solidFill>
            <a:srgbClr val="66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solidFill>
                  <a:schemeClr val="tx1"/>
                </a:solidFill>
              </a:rPr>
              <a:t>                         </a:t>
            </a:r>
          </a:p>
          <a:p>
            <a:r>
              <a:rPr lang="en-US" sz="2400" b="1" smtClean="0">
                <a:solidFill>
                  <a:schemeClr val="tx1"/>
                </a:solidFill>
              </a:rPr>
              <a:t>                     Suy dinh dưỡng</a:t>
            </a:r>
          </a:p>
          <a:p>
            <a:r>
              <a:rPr lang="en-US" sz="2400" b="1" smtClean="0">
                <a:solidFill>
                  <a:schemeClr val="tx1"/>
                </a:solidFill>
              </a:rPr>
              <a:t>Ăn uống thiếu chất, cơ thể sẽ chậm hoặc dừng phát triển, sức đề kháng yếu, dễ nhiễm bệnh</a:t>
            </a:r>
          </a:p>
          <a:p>
            <a:endParaRPr lang="en-US" sz="2400" b="1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52600" y="1219200"/>
            <a:ext cx="8077200" cy="4495800"/>
            <a:chOff x="1752600" y="533400"/>
            <a:chExt cx="8077200" cy="4495800"/>
          </a:xfrm>
        </p:grpSpPr>
        <p:pic>
          <p:nvPicPr>
            <p:cNvPr id="5" name="Picture 4" descr="dau-hieu-canh-bao-tre-bi-suy-dinh-duong-thap-coi-1.jpg"/>
            <p:cNvPicPr>
              <a:picLocks noChangeAspect="1"/>
            </p:cNvPicPr>
            <p:nvPr/>
          </p:nvPicPr>
          <p:blipFill>
            <a:blip r:embed="rId2"/>
            <a:srcRect l="77236"/>
            <a:stretch>
              <a:fillRect/>
            </a:stretch>
          </p:blipFill>
          <p:spPr>
            <a:xfrm>
              <a:off x="7696200" y="685800"/>
              <a:ext cx="2133600" cy="43434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1752600" y="533400"/>
              <a:ext cx="5638800" cy="4495800"/>
              <a:chOff x="1752600" y="533400"/>
              <a:chExt cx="5638800" cy="4495800"/>
            </a:xfrm>
          </p:grpSpPr>
          <p:pic>
            <p:nvPicPr>
              <p:cNvPr id="4" name="Picture 3" descr="dau-hieu-canh-bao-tre-bi-suy-dinh-duong-thap-coi-1.jpg"/>
              <p:cNvPicPr>
                <a:picLocks noChangeAspect="1"/>
              </p:cNvPicPr>
              <p:nvPr/>
            </p:nvPicPr>
            <p:blipFill>
              <a:blip r:embed="rId2"/>
              <a:srcRect r="69106"/>
              <a:stretch>
                <a:fillRect/>
              </a:stretch>
            </p:blipFill>
            <p:spPr>
              <a:xfrm>
                <a:off x="1752600" y="533400"/>
                <a:ext cx="2667000" cy="4495800"/>
              </a:xfrm>
              <a:prstGeom prst="rect">
                <a:avLst/>
              </a:prstGeom>
            </p:spPr>
          </p:pic>
          <p:pic>
            <p:nvPicPr>
              <p:cNvPr id="6" name="Picture 5" descr="dau-hieu-canh-bao-tre-bi-suy-dinh-duong-thap-coi-1.jpg"/>
              <p:cNvPicPr>
                <a:picLocks noChangeAspect="1"/>
              </p:cNvPicPr>
              <p:nvPr/>
            </p:nvPicPr>
            <p:blipFill>
              <a:blip r:embed="rId2"/>
              <a:srcRect l="32520" r="34146"/>
              <a:stretch>
                <a:fillRect/>
              </a:stretch>
            </p:blipFill>
            <p:spPr>
              <a:xfrm>
                <a:off x="4267200" y="609600"/>
                <a:ext cx="3124200" cy="4343400"/>
              </a:xfrm>
              <a:prstGeom prst="rect">
                <a:avLst/>
              </a:prstGeom>
            </p:spPr>
          </p:pic>
        </p:grpSp>
      </p:grpSp>
      <p:sp>
        <p:nvSpPr>
          <p:cNvPr id="7" name="Rounded Rectangle 6"/>
          <p:cNvSpPr/>
          <p:nvPr/>
        </p:nvSpPr>
        <p:spPr>
          <a:xfrm>
            <a:off x="3581400" y="228600"/>
            <a:ext cx="5867400" cy="1143000"/>
          </a:xfrm>
          <a:prstGeom prst="roundRect">
            <a:avLst/>
          </a:prstGeom>
          <a:solidFill>
            <a:srgbClr val="FF00FF"/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</a:rPr>
              <a:t>  Cân đối</a:t>
            </a:r>
          </a:p>
          <a:p>
            <a:pPr algn="ctr"/>
            <a:r>
              <a:rPr lang="en-US" sz="2400" b="1" smtClean="0">
                <a:solidFill>
                  <a:schemeClr val="tx1"/>
                </a:solidFill>
              </a:rPr>
              <a:t>Ăn uống đầy đủ chất dinh dưỡng, thường xuyên vận động, cơ thể phát triển tốt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854" y="863600"/>
            <a:ext cx="11109166" cy="5061056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34" tIns="56167" rIns="112334" bIns="5616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7700" y="1144270"/>
            <a:ext cx="10570528" cy="2929587"/>
          </a:xfrm>
          <a:prstGeom prst="rect">
            <a:avLst/>
          </a:prstGeom>
        </p:spPr>
        <p:txBody>
          <a:bodyPr lIns="112334" tIns="56167" rIns="112334" bIns="56167">
            <a:spAutoFit/>
          </a:bodyPr>
          <a:lstStyle/>
          <a:p>
            <a:pPr algn="ctr">
              <a:defRPr/>
            </a:pPr>
            <a:r>
              <a:rPr lang="vi-VN" sz="3900" smtClean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Thiếu </a:t>
            </a:r>
            <a:r>
              <a:rPr lang="vi-VN" sz="39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hoặc thừa chất dinh dưỡng đều gây ra tác hại đối với cơ thể.</a:t>
            </a:r>
            <a:endParaRPr lang="en-US" sz="3900" dirty="0">
              <a:solidFill>
                <a:schemeClr val="bg1"/>
              </a:solidFill>
              <a:ea typeface="+mj-ea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2" name="Picture 11" descr="cach-bao-quan-thuc-pham-trong-tu-la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971800"/>
            <a:ext cx="7543800" cy="4609207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50838" y="134938"/>
            <a:ext cx="10933748" cy="115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2334" tIns="56167" rIns="112334" bIns="56167">
            <a:spAutoFit/>
          </a:bodyPr>
          <a:lstStyle/>
          <a:p>
            <a:r>
              <a:rPr lang="en-US" altLang="en-US" sz="3400" b="1">
                <a:solidFill>
                  <a:srgbClr val="FF0000"/>
                </a:solidFill>
              </a:rPr>
              <a:t>  2. NHU CẦU DINH DƯỠNG CỦA CƠ THỂ</a:t>
            </a:r>
          </a:p>
          <a:p>
            <a:endParaRPr lang="en-US" altLang="en-US" sz="3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771</Words>
  <Application>Microsoft Office PowerPoint</Application>
  <PresentationFormat>Custom</PresentationFormat>
  <Paragraphs>124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  Vì sao hằng ngày chúng ta phải sử dụng nhiều loại thực phẩm  khác nhau? 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83</cp:revision>
  <dcterms:created xsi:type="dcterms:W3CDTF">2006-08-16T00:00:00Z</dcterms:created>
  <dcterms:modified xsi:type="dcterms:W3CDTF">2021-11-07T07:11:17Z</dcterms:modified>
</cp:coreProperties>
</file>